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94" r:id="rId3"/>
    <p:sldId id="290" r:id="rId4"/>
    <p:sldId id="291" r:id="rId5"/>
    <p:sldId id="292" r:id="rId6"/>
    <p:sldId id="293" r:id="rId7"/>
    <p:sldId id="297" r:id="rId8"/>
    <p:sldId id="298" r:id="rId9"/>
    <p:sldId id="299" r:id="rId10"/>
    <p:sldId id="300" r:id="rId11"/>
    <p:sldId id="301" r:id="rId12"/>
    <p:sldId id="281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5F172F-A856-3D4C-B549-37A69151F42C}">
          <p14:sldIdLst>
            <p14:sldId id="270"/>
            <p14:sldId id="294"/>
            <p14:sldId id="290"/>
            <p14:sldId id="291"/>
            <p14:sldId id="292"/>
            <p14:sldId id="293"/>
            <p14:sldId id="297"/>
            <p14:sldId id="298"/>
            <p14:sldId id="299"/>
            <p14:sldId id="300"/>
            <p14:sldId id="301"/>
            <p14:sldId id="28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276A"/>
    <a:srgbClr val="3A6E8E"/>
    <a:srgbClr val="6F3191"/>
    <a:srgbClr val="71DAEB"/>
    <a:srgbClr val="CEDDF2"/>
    <a:srgbClr val="ECDFF5"/>
    <a:srgbClr val="CAF3C5"/>
    <a:srgbClr val="1E5260"/>
    <a:srgbClr val="8853B9"/>
    <a:srgbClr val="D7E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/>
    <p:restoredTop sz="92750" autoAdjust="0"/>
  </p:normalViewPr>
  <p:slideViewPr>
    <p:cSldViewPr>
      <p:cViewPr>
        <p:scale>
          <a:sx n="115" d="100"/>
          <a:sy n="115" d="100"/>
        </p:scale>
        <p:origin x="-152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DAD4C-CFD2-47D3-B93D-939F5330EB9F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51244-DDC3-4122-AEC3-2DEB83F46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3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8A6C9-D5AC-E84C-B658-AD7D92776A0A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B6868-6167-0A41-B6D5-4ACD1FA9C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808A-BCC2-4075-92C8-B6644E6290B2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8400-0658-4A70-88B7-291BA28E6087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521A-57DF-4C4B-9C66-FDDB2F597331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EC72-DC0A-4288-A51C-230F09492838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9314-F06D-4A77-B0D7-7508AFF81B4D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41F6-7263-43F6-99B1-CE7FDB6FDA5D}" type="datetime1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24BA-EFC9-47F9-8307-3BAC5A57C8B3}" type="datetime1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E78-644B-4138-BD0F-D95302950CE9}" type="datetime1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2967-08E8-4325-97EB-F3F0329F998F}" type="datetime1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A4BC-FF46-456F-A031-3BEDB103DFB4}" type="datetime1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8AB1-B98D-4E21-9700-EA22B4EFD8DA}" type="datetime1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BBF9C-2680-4582-85FA-7AC577CB5CDB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4779BB0-4AEA-FBB4-D579-D8E4B7B06D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870"/>
          <a:stretch/>
        </p:blipFill>
        <p:spPr>
          <a:xfrm>
            <a:off x="0" y="-44419"/>
            <a:ext cx="9144000" cy="6902419"/>
          </a:xfrm>
          <a:prstGeom prst="rect">
            <a:avLst/>
          </a:prstGeom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115616" y="2348880"/>
            <a:ext cx="7601347" cy="208823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2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 ФГОС и ФООП: трудности и результаты</a:t>
            </a:r>
            <a:r>
              <a:rPr lang="ru-RU" sz="2800" kern="100" dirty="0">
                <a:solidFill>
                  <a:srgbClr val="6D27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kern="100" dirty="0">
                <a:solidFill>
                  <a:srgbClr val="6D27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</a:br>
            <a:endParaRPr lang="ru-RU" altLang="ru-RU" sz="2800" dirty="0">
              <a:solidFill>
                <a:srgbClr val="6D276A"/>
              </a:solidFill>
              <a:latin typeface="Times New Roman" pitchFamily="18" charset="0"/>
              <a:ea typeface="Yu Mincho Light" pitchFamily="18" charset="-128"/>
              <a:cs typeface="Times New Roman" pitchFamily="18" charset="0"/>
            </a:endParaRP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113" y="5564188"/>
            <a:ext cx="7862887" cy="129381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ru-RU" altLang="ru-RU" sz="2000" dirty="0">
                <a:solidFill>
                  <a:srgbClr val="6600FF"/>
                </a:solidFill>
              </a:rPr>
              <a:t> </a:t>
            </a:r>
            <a:endParaRPr lang="ru-RU" altLang="ru-RU" sz="2600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4813" y="6250312"/>
            <a:ext cx="2367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ноября 2023 года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99792" y="4437112"/>
            <a:ext cx="590716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  <a:spcAft>
                <a:spcPts val="600"/>
              </a:spcAft>
            </a:pPr>
            <a:r>
              <a:rPr lang="ru-RU" sz="2400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</a:br>
            <a:r>
              <a:rPr lang="ru-RU" sz="2400" i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  <a:t>И.М. Осмоловская, чл.-корр. РАО,  доктор педагогических наук, доцент, лаборатория дидактики общего и профессионального образования</a:t>
            </a:r>
            <a:br>
              <a:rPr lang="ru-RU" sz="2400" i="1" dirty="0">
                <a:solidFill>
                  <a:srgbClr val="6D276A"/>
                </a:solidFill>
                <a:latin typeface="Times New Roman" pitchFamily="18" charset="0"/>
                <a:ea typeface="Yu Mincho Light" pitchFamily="18" charset="-128"/>
                <a:cs typeface="Times New Roman" pitchFamily="18" charset="0"/>
              </a:rPr>
            </a:br>
            <a:endParaRPr lang="ru-RU" altLang="ru-RU" sz="2400" dirty="0">
              <a:solidFill>
                <a:srgbClr val="6D276A"/>
              </a:solidFill>
              <a:latin typeface="Times New Roman" pitchFamily="18" charset="0"/>
              <a:ea typeface="Yu Mincho Light" pitchFamily="18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40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29" y="315262"/>
            <a:ext cx="7867045" cy="62762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6D27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278" y="995136"/>
            <a:ext cx="8642903" cy="55813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педагоги в вашей школе относятся к новшествам, связанным с ФГОС, ФООП?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18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Положительно - считают, что детей по-старому учить нельзя - 69%;  нейтрально – считают, что нормативные указания нужно выполнять (32%); негативно -  педагогов нужно оставить в покое (1,1%).</a:t>
            </a:r>
            <a:endParaRPr lang="ru-RU" sz="1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193B10-D779-4ADC-9156-ADC21C4AA33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F9D1B04-83FF-1CDE-02A3-D6B23D2C2A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1852613"/>
            <a:ext cx="4509105" cy="302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290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29" y="315262"/>
            <a:ext cx="7867045" cy="62762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6D27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278" y="995136"/>
            <a:ext cx="8642903" cy="5581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Способствует ли внедрение ФООП повышению качества образования?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Безусловно, да - 65%, сомневаюсь – 32%, нет 3%.</a:t>
            </a:r>
            <a:endParaRPr lang="ru-RU" sz="1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6D276A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6D276A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6D276A"/>
              </a:solidFill>
            </a:endParaRPr>
          </a:p>
          <a:p>
            <a:pPr marL="0" indent="0">
              <a:buNone/>
            </a:pP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Способствует ли внедрение ФООП усилению воспитательной составляющей образования?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6D276A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6D276A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6D276A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6D276A"/>
                </a:solidFill>
              </a:rPr>
              <a:t>                                     </a:t>
            </a:r>
            <a:r>
              <a:rPr lang="ru-RU" sz="18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Положительно: да + скорее да, чем нет – 85%, сомневаюсь – 13%, скорее, нет, чем да – 2%.</a:t>
            </a:r>
            <a:endParaRPr lang="ru-RU" sz="1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6D276A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6D276A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6D276A"/>
              </a:solidFill>
            </a:endParaRP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193B10-D779-4ADC-9156-ADC21C4AA33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CBCF3929-014E-2911-C006-AF71AA1421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47278"/>
            <a:ext cx="3307829" cy="1955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1279250D-5F09-A53C-15AD-6C05773415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221088"/>
            <a:ext cx="3170500" cy="1874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878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897474" y="5714933"/>
            <a:ext cx="4176585" cy="56019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www.instrao.ru</a:t>
            </a:r>
          </a:p>
        </p:txBody>
      </p:sp>
      <p:grpSp>
        <p:nvGrpSpPr>
          <p:cNvPr id="7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8" name="Рисунок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Рисунок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43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object 24"/>
            <p:cNvSpPr>
              <a:spLocks/>
            </p:cNvSpPr>
            <p:nvPr/>
          </p:nvSpPr>
          <p:spPr bwMode="auto">
            <a:xfrm>
              <a:off x="0" y="6425996"/>
              <a:ext cx="1261110" cy="432434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185752" y="1159772"/>
            <a:ext cx="91154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r>
              <a:rPr lang="ru-RU" sz="5400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Готовы к сотрудничеству!</a:t>
            </a:r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611560" y="3426453"/>
            <a:ext cx="5184576" cy="560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3200" i="1" dirty="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i="1" dirty="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200" i="1" dirty="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 г. Москва, </a:t>
            </a:r>
            <a:br>
              <a:rPr lang="ru-RU" sz="3200" i="1" dirty="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Жуковского, </a:t>
            </a:r>
            <a:r>
              <a:rPr lang="en-US" sz="3200" i="1" dirty="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r>
              <a:rPr lang="ru-RU" sz="3200" i="1" dirty="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</a:t>
            </a:r>
          </a:p>
          <a:p>
            <a:r>
              <a:rPr lang="en-US" sz="3200" i="1" dirty="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71975" y="-151319"/>
            <a:ext cx="65" cy="302639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539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Текст 5"/>
          <p:cNvSpPr txBox="1">
            <a:spLocks/>
          </p:cNvSpPr>
          <p:nvPr/>
        </p:nvSpPr>
        <p:spPr>
          <a:xfrm>
            <a:off x="467544" y="5714933"/>
            <a:ext cx="4176585" cy="560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4000">
                <a:solidFill>
                  <a:srgbClr val="41708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spcBef>
                <a:spcPct val="20000"/>
              </a:spcBef>
              <a:buFont typeface="Arial" pitchFamily="34" charset="0"/>
              <a:buNone/>
              <a:defRPr sz="1200"/>
            </a:lvl2pPr>
            <a:lvl3pPr indent="0">
              <a:spcBef>
                <a:spcPct val="20000"/>
              </a:spcBef>
              <a:buFont typeface="Arial" pitchFamily="34" charset="0"/>
              <a:buNone/>
              <a:defRPr sz="1000"/>
            </a:lvl3pPr>
            <a:lvl4pPr indent="0">
              <a:spcBef>
                <a:spcPct val="20000"/>
              </a:spcBef>
              <a:buFont typeface="Arial" pitchFamily="34" charset="0"/>
              <a:buNone/>
              <a:defRPr sz="900"/>
            </a:lvl4pPr>
            <a:lvl5pPr indent="0">
              <a:spcBef>
                <a:spcPct val="20000"/>
              </a:spcBef>
              <a:buFont typeface="Arial" pitchFamily="34" charset="0"/>
              <a:buNone/>
              <a:defRPr sz="900"/>
            </a:lvl5pPr>
            <a:lvl6pPr indent="0">
              <a:spcBef>
                <a:spcPct val="20000"/>
              </a:spcBef>
              <a:buFont typeface="Arial" pitchFamily="34" charset="0"/>
              <a:buNone/>
              <a:defRPr sz="900"/>
            </a:lvl6pPr>
            <a:lvl7pPr indent="0">
              <a:spcBef>
                <a:spcPct val="20000"/>
              </a:spcBef>
              <a:buFont typeface="Arial" pitchFamily="34" charset="0"/>
              <a:buNone/>
              <a:defRPr sz="900"/>
            </a:lvl7pPr>
            <a:lvl8pPr indent="0">
              <a:spcBef>
                <a:spcPct val="20000"/>
              </a:spcBef>
              <a:buFont typeface="Arial" pitchFamily="34" charset="0"/>
              <a:buNone/>
              <a:defRPr sz="900"/>
            </a:lvl8pPr>
            <a:lvl9pPr indent="0">
              <a:spcBef>
                <a:spcPct val="20000"/>
              </a:spcBef>
              <a:buFont typeface="Arial" pitchFamily="34" charset="0"/>
              <a:buNone/>
              <a:defRPr sz="900"/>
            </a:lvl9pPr>
          </a:lstStyle>
          <a:p>
            <a:r>
              <a:rPr lang="en-US" dirty="0"/>
              <a:t>info@instrao.ru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294"/>
            <a:ext cx="792163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! ОТЧЕТ ИНСТИТУТА\Instra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11993" y="3050637"/>
            <a:ext cx="2147545" cy="2664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735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29" y="315262"/>
            <a:ext cx="7867045" cy="627623"/>
          </a:xfrm>
        </p:spPr>
        <p:txBody>
          <a:bodyPr>
            <a:noAutofit/>
          </a:bodyPr>
          <a:lstStyle/>
          <a:p>
            <a:endParaRPr lang="ru-RU" sz="2800" b="1" dirty="0">
              <a:solidFill>
                <a:srgbClr val="6D27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278" y="995136"/>
            <a:ext cx="8642903" cy="55813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solidFill>
                <a:srgbClr val="6D27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Единое образовательное пространство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ФГОС – ФООП – ФРП –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Учебники – Единая система оценивания</a:t>
            </a:r>
            <a:endParaRPr lang="ru-RU" sz="2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6D27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Управленческий сбой - проблемы</a:t>
            </a:r>
          </a:p>
          <a:p>
            <a:pPr marL="0" indent="0">
              <a:buNone/>
            </a:pPr>
            <a:endParaRPr lang="ru-RU" sz="2800" dirty="0">
              <a:solidFill>
                <a:srgbClr val="6D27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193B10-D779-4ADC-9156-ADC21C4AA33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2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29" y="315262"/>
            <a:ext cx="7867045" cy="627623"/>
          </a:xfrm>
        </p:spPr>
        <p:txBody>
          <a:bodyPr>
            <a:noAutofit/>
          </a:bodyPr>
          <a:lstStyle/>
          <a:p>
            <a:endParaRPr lang="ru-RU" sz="2800" b="1" dirty="0">
              <a:solidFill>
                <a:srgbClr val="6D27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278" y="995136"/>
            <a:ext cx="8642903" cy="558134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введения ФГОС (ФООП):</a:t>
            </a:r>
            <a:endParaRPr lang="ru-RU" sz="2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анкетирования </a:t>
            </a:r>
          </a:p>
          <a:p>
            <a:pPr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апрель-май – учителя 1, 5 классов + руководители образовательных организаций</a:t>
            </a:r>
            <a:endParaRPr lang="ru-RU" sz="2800" kern="100" dirty="0">
              <a:solidFill>
                <a:srgbClr val="6D276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2) октябрь - ноябрь  - учителя 1-11 классов + руководители образовательных организаций</a:t>
            </a:r>
            <a:endParaRPr lang="ru-RU" sz="2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2800" kern="100" dirty="0">
              <a:solidFill>
                <a:srgbClr val="6D276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8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сайтов образовательных организаций</a:t>
            </a:r>
            <a:endParaRPr lang="ru-RU" sz="2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60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29" y="315262"/>
            <a:ext cx="7867045" cy="627623"/>
          </a:xfrm>
        </p:spPr>
        <p:txBody>
          <a:bodyPr>
            <a:noAutofit/>
          </a:bodyPr>
          <a:lstStyle/>
          <a:p>
            <a:r>
              <a:rPr lang="ru-RU" sz="2800" b="1" kern="100" dirty="0">
                <a:solidFill>
                  <a:srgbClr val="6D276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результатам майского анкетирования</a:t>
            </a:r>
            <a:endParaRPr lang="ru-RU" sz="2800" b="1" dirty="0">
              <a:solidFill>
                <a:srgbClr val="6D27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088" y="874360"/>
            <a:ext cx="8642903" cy="558134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2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33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ФГОС обеспечено организационно и методически. Возникающие у педагогов вопросы оперативно решаются.</a:t>
            </a:r>
            <a:endParaRPr lang="ru-RU" sz="33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33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Учителя, работающие по ФГОС, понимают основные тенденции развития образования, зафиксированные в образовательных стандартах.</a:t>
            </a:r>
            <a:endParaRPr lang="ru-RU" sz="33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33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 в школах, внедряющих ФГОС, изменяется: цели ставятся в деятельностном виде, у учителей усиливается ориентация на личностные, метапредметные и предметные результаты.</a:t>
            </a:r>
            <a:endParaRPr lang="ru-RU" sz="33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33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Особое внимание уделяется формированию функциональной грамотности обучающихся, ее диагностике.</a:t>
            </a:r>
            <a:endParaRPr lang="ru-RU" sz="33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ru-RU" sz="33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и воспитание осуществляются как на уроке, так и во внеурочной деятельности.</a:t>
            </a:r>
            <a:endParaRPr lang="ru-RU" sz="33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33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учителей, работающих по ФГОС, утверждают, что достижение метапредметных, предметных и личностных результатов идет более успешно.</a:t>
            </a:r>
            <a:endParaRPr lang="ru-RU" sz="33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6D27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193B10-D779-4ADC-9156-ADC21C4AA33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89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29" y="315262"/>
            <a:ext cx="7867045" cy="627623"/>
          </a:xfrm>
        </p:spPr>
        <p:txBody>
          <a:bodyPr>
            <a:noAutofit/>
          </a:bodyPr>
          <a:lstStyle/>
          <a:p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Ноябрьское анкетирование по внедрению ФООП. Работаем по ФООП 2 месяца.</a:t>
            </a:r>
            <a:r>
              <a:rPr lang="ru-RU" sz="2000" b="1" kern="100" dirty="0">
                <a:solidFill>
                  <a:srgbClr val="6D27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kern="100" dirty="0">
                <a:solidFill>
                  <a:srgbClr val="6D27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6D27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278" y="995136"/>
            <a:ext cx="8642903" cy="558134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32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ли внедрение ФООП </a:t>
            </a:r>
            <a:r>
              <a:rPr lang="ru-RU" sz="1800" b="1" kern="100" dirty="0" err="1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трудозатратной</a:t>
            </a: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задачей или не вызывает трудностей?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Достаточно оптимистичные ответы: 97 % - вполне доступная задача, как любое новшество, напрягает, но решаема; 3% - положение критичное, педагоги не справляются.</a:t>
            </a:r>
            <a:endParaRPr lang="ru-RU" sz="1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dirty="0"/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193B10-D779-4ADC-9156-ADC21C4AA33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ECECFCAB-6D47-E3EA-B60B-ADAB06D8A4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7470" y="2011557"/>
            <a:ext cx="4109060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06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29" y="315262"/>
            <a:ext cx="7867045" cy="62762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6D27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278" y="995136"/>
            <a:ext cx="8642903" cy="5581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Какие трудности были с написанием ООП?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spcAft>
                <a:spcPts val="800"/>
              </a:spcAft>
            </a:pPr>
            <a:r>
              <a:rPr lang="ru-RU" sz="1800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40% - трудностей не было, взяли ФООП в готовом варианте</a:t>
            </a:r>
            <a:endParaRPr lang="ru-RU" sz="1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800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22% - было трудно учесть специфику организации</a:t>
            </a:r>
            <a:endParaRPr lang="ru-RU" sz="1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800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14% - возникли трудности с частью учебного плана, формируемой участниками образовательных отношений</a:t>
            </a:r>
            <a:endParaRPr lang="ru-RU" sz="1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ФООП утверждены летом, введены с 1 сентября. Администрация лишена отпуска по сути, т.к. необходимо подготовить много документации к началу учебного года; данное нововведение создает дополнительную работу всем учителям и администрации. </a:t>
            </a: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ее наличия или отсутствия никому из нас и нашим детям ни холодно, ни жарко. Некогда заниматься детьми. Все рабочее время уходит на бесполезную бумажную работу, а свободного времени нет совсем.</a:t>
            </a:r>
            <a:r>
              <a:rPr lang="ru-RU" sz="1800" b="1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193B10-D779-4ADC-9156-ADC21C4AA33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F92DAAF6-5EC2-D0BB-0C90-A61A2C7417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9207" y="932467"/>
            <a:ext cx="3389670" cy="22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36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29" y="315262"/>
            <a:ext cx="7867045" cy="62762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6D27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278" y="995136"/>
            <a:ext cx="8642903" cy="55813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чем связаны основные трудности </a:t>
            </a:r>
          </a:p>
          <a:p>
            <a:pPr marL="0" indent="0">
              <a:buNone/>
            </a:pP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переходе на ФООП?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Трудности связаны с необходимостью менять рабочую программу по предмету (40%), с вопросами оценки результатов обучения (32%), особых трудностей нет (30%), с организацией внеурочной деятельности (15%).</a:t>
            </a:r>
            <a:endParaRPr lang="ru-RU" sz="1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Собственные ответы: с отсутствием учебников, которые соответствуют ФООП, несоответствие действующих учебников обновленной программе. «</a:t>
            </a:r>
            <a:r>
              <a:rPr lang="ru-RU" sz="1800" b="1" kern="100" dirty="0" err="1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Внеурочку</a:t>
            </a: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проводить некому, некогда. Нет учителей по учебным предметам, а тем, которые есть с большой нагрузкой приходится навязывать еще и </a:t>
            </a:r>
            <a:r>
              <a:rPr lang="ru-RU" sz="1800" b="1" kern="100" dirty="0" err="1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внеурочку</a:t>
            </a: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 там, где есть учитель, детей не заманишь. трудно подстроиться под расписание уроков и кружков, режим работы родителей. Детям это не нужно. У них свои секции и кружки».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193B10-D779-4ADC-9156-ADC21C4AA33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49276161-6342-D16F-DED4-B84E22B675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636" y="980222"/>
            <a:ext cx="3162857" cy="22488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799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29" y="315262"/>
            <a:ext cx="7867045" cy="62762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6D27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278" y="995136"/>
            <a:ext cx="8642903" cy="55813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Что вы советуете учителям, затрудняющимся работать по учебникам, не соответствующим ФООП?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Объясняю, что учебник не главное средство обучения (57%), советую самостоятельно подбирать необходимые материалы (55%), выражаю надежду, что в ближайшее время учебники появятся (46%).</a:t>
            </a:r>
            <a:endParaRPr lang="ru-RU" sz="1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Свои ответы очень резкие: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материалов к урокам на бумажных носителях, более энергозатратная подготовка к урокам, чем раньше, но без этого никак это издевательство над образовательным процессом и предательство педагогов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Учебник- инструмент. Как работать без учебника? Нужно учить работать с текстом, с информацией. Электронные носители несовершенны и вредят здоровью глаз. Не у всех есть возможность ими пользоваться. Учебник во все времена был важным инструментом, особенно,  в начальной школе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193B10-D779-4ADC-9156-ADC21C4AA33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771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829" y="315262"/>
            <a:ext cx="7867045" cy="62762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6D27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278" y="995136"/>
            <a:ext cx="8642903" cy="5581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kern="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Что изменилось в образовательном процессе школы в соответствии с ФООП?</a:t>
            </a:r>
            <a:endParaRPr lang="ru-RU" sz="1800" b="1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solidFill>
                <a:srgbClr val="6D276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kern="100" dirty="0">
                <a:solidFill>
                  <a:srgbClr val="6D27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Усилилась ориентация на личностные, метапредметные, предметные результаты (62%), Особое внимание формированию УУД (45%), разрабатывается целостная система оценки (55%), растет внимание к внеурочной деятельности (46%), организуется учебно-исследовательская деятельность (35%).</a:t>
            </a:r>
            <a:endParaRPr lang="ru-RU" sz="1800" kern="100" dirty="0">
              <a:solidFill>
                <a:srgbClr val="6D27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solidFill>
                <a:srgbClr val="6D276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0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90" y="0"/>
              <a:ext cx="2792210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5" y="0"/>
              <a:ext cx="5090601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69"/>
              <a:ext cx="708454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9" y="55980"/>
            <a:ext cx="744583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193B10-D779-4ADC-9156-ADC21C4AA33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20B60E3-231F-A89D-3BB7-43D03D0C7F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40" y="1340768"/>
            <a:ext cx="4095750" cy="2748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487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771</Words>
  <Application>Microsoft Office PowerPoint</Application>
  <PresentationFormat>Экран 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Введение ФГОС и ФООП: трудности и результаты  </vt:lpstr>
      <vt:lpstr>Презентация PowerPoint</vt:lpstr>
      <vt:lpstr>Презентация PowerPoint</vt:lpstr>
      <vt:lpstr>По результатам майского анкетирования</vt:lpstr>
      <vt:lpstr> Ноябрьское анкетирование по внедрению ФООП. Работаем по ФООП 2 месяца. </vt:lpstr>
      <vt:lpstr>Анкетирование</vt:lpstr>
      <vt:lpstr>Анкетирование</vt:lpstr>
      <vt:lpstr>Анкетирование</vt:lpstr>
      <vt:lpstr>Анкетирование</vt:lpstr>
      <vt:lpstr>Анкетирование</vt:lpstr>
      <vt:lpstr>Анкетирование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Sofia</dc:creator>
  <cp:lastModifiedBy>Школьникова</cp:lastModifiedBy>
  <cp:revision>122</cp:revision>
  <cp:lastPrinted>2018-09-20T15:14:37Z</cp:lastPrinted>
  <dcterms:created xsi:type="dcterms:W3CDTF">2018-09-17T13:51:28Z</dcterms:created>
  <dcterms:modified xsi:type="dcterms:W3CDTF">2023-11-15T11:54:27Z</dcterms:modified>
</cp:coreProperties>
</file>