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63" r:id="rId6"/>
    <p:sldId id="264" r:id="rId7"/>
    <p:sldId id="262" r:id="rId8"/>
    <p:sldId id="266" r:id="rId9"/>
    <p:sldId id="265" r:id="rId10"/>
    <p:sldId id="261" r:id="rId11"/>
    <p:sldId id="25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C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E36ED-18DB-46F0-A5B8-BC6D0A5EA714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DE2B1-4C90-4D89-9D70-443E7B4E3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778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3C6E2E-7DE8-4E5E-8564-BDBBCAA10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9834" y="3102123"/>
            <a:ext cx="10515600" cy="98965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Название</a:t>
            </a:r>
          </a:p>
        </p:txBody>
      </p:sp>
    </p:spTree>
    <p:extLst>
      <p:ext uri="{BB962C8B-B14F-4D97-AF65-F5344CB8AC3E}">
        <p14:creationId xmlns:p14="http://schemas.microsoft.com/office/powerpoint/2010/main" val="3119713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 (1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7AF6D5-4C72-4FC8-BDED-C70CA99B8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5264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3439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C0A54C-0574-45EF-9069-558AA69C9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5264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0738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6544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2918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1" r:id="rId2"/>
    <p:sldLayoutId id="2147483677" r:id="rId3"/>
    <p:sldLayoutId id="2147483676" r:id="rId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373C5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AADE9C-0ACD-4583-B448-11AC3709F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514" y="2491547"/>
            <a:ext cx="6328527" cy="937453"/>
          </a:xfrm>
        </p:spPr>
        <p:txBody>
          <a:bodyPr/>
          <a:lstStyle/>
          <a:p>
            <a:r>
              <a:rPr lang="ru-RU" sz="4000" b="1" dirty="0">
                <a:solidFill>
                  <a:schemeClr val="tx1"/>
                </a:solidFill>
              </a:rPr>
              <a:t>Процесс обучения в рамках ФГОС и ФООП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0C6A64-6E93-4248-914B-301C83C90AE1}"/>
              </a:ext>
            </a:extLst>
          </p:cNvPr>
          <p:cNvSpPr txBox="1"/>
          <p:nvPr/>
        </p:nvSpPr>
        <p:spPr>
          <a:xfrm>
            <a:off x="1360762" y="5278629"/>
            <a:ext cx="64166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err="1">
                <a:solidFill>
                  <a:schemeClr val="bg1"/>
                </a:solidFill>
              </a:rPr>
              <a:t>Осмоловская</a:t>
            </a:r>
            <a:r>
              <a:rPr lang="ru-RU" sz="2400" b="1" i="1" dirty="0">
                <a:solidFill>
                  <a:schemeClr val="bg1"/>
                </a:solidFill>
              </a:rPr>
              <a:t> Ирина Михайловна,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член-корреспондент РАО, д-р </a:t>
            </a:r>
            <a:r>
              <a:rPr lang="ru-RU" sz="2400" b="1" dirty="0" err="1">
                <a:solidFill>
                  <a:schemeClr val="bg1"/>
                </a:solidFill>
              </a:rPr>
              <a:t>пед.наук</a:t>
            </a:r>
            <a:r>
              <a:rPr lang="ru-RU" sz="2400" b="1" dirty="0">
                <a:solidFill>
                  <a:schemeClr val="bg1"/>
                </a:solidFill>
              </a:rPr>
              <a:t>, доцент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B8AC065-580F-4E55-801C-7B7FC9CD6B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54401" y="1147572"/>
            <a:ext cx="6106129" cy="456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249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66B78C5-14F7-496B-A491-644B76BAD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680" y="92944"/>
            <a:ext cx="8001000" cy="1325563"/>
          </a:xfrm>
        </p:spPr>
        <p:txBody>
          <a:bodyPr/>
          <a:lstStyle/>
          <a:p>
            <a:r>
              <a:rPr lang="ru-RU" dirty="0"/>
              <a:t>Стратегия развития образования до 2035 / 2040 года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485554-B297-44F8-AADB-2DCE65D95949}"/>
              </a:ext>
            </a:extLst>
          </p:cNvPr>
          <p:cNvSpPr txBox="1"/>
          <p:nvPr/>
        </p:nvSpPr>
        <p:spPr>
          <a:xfrm>
            <a:off x="81280" y="1164950"/>
            <a:ext cx="11551920" cy="5011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0" u="none" strike="noStrike" baseline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Обобщенный портрет школьника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Всесторонне образован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Принимает национальную идею развития страны (национальные цели развития)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Проявляет деятельностный патриотизм, заботу о завтрашнем дне, подкрепленную искренним желанием все силы отдать развитию страны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Ставит общественные (коллективные) цели выше личных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Связывает себя как единичного человека с нацией, чувствует себя частью национальной культуры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Испытывает потребность в труде на общее благо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Приоритетным над материальным вознаграждением считает желание работать в той области, которая его интересует </a:t>
            </a:r>
          </a:p>
        </p:txBody>
      </p:sp>
    </p:spTree>
    <p:extLst>
      <p:ext uri="{BB962C8B-B14F-4D97-AF65-F5344CB8AC3E}">
        <p14:creationId xmlns:p14="http://schemas.microsoft.com/office/powerpoint/2010/main" val="3255729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417EA7-C8B2-40B3-9379-3367AD5FCE06}"/>
              </a:ext>
            </a:extLst>
          </p:cNvPr>
          <p:cNvSpPr txBox="1"/>
          <p:nvPr/>
        </p:nvSpPr>
        <p:spPr>
          <a:xfrm>
            <a:off x="4800802" y="2244060"/>
            <a:ext cx="702282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irmos77@list.ru</a:t>
            </a:r>
          </a:p>
          <a:p>
            <a:pPr algn="ctr"/>
            <a:r>
              <a:rPr lang="ru-RU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Осмоловская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Ирина Михайловна</a:t>
            </a:r>
          </a:p>
          <a:p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998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44A67F-62A1-4A67-B745-A37D42F6B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Факторы, влияющие на изменения процесса обучения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5AE812-8AD3-4557-8047-0DFE8327C394}"/>
              </a:ext>
            </a:extLst>
          </p:cNvPr>
          <p:cNvSpPr txBox="1"/>
          <p:nvPr/>
        </p:nvSpPr>
        <p:spPr>
          <a:xfrm>
            <a:off x="314805" y="2286468"/>
            <a:ext cx="115623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Социокультурная ситуация в стране: геополитические, экономические, социальные изменения.</a:t>
            </a:r>
          </a:p>
          <a:p>
            <a:endParaRPr lang="ru-RU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Суверенность отечественного образования.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Ориентация на традиционные российские ценности.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Технологический суверенитет, технологическое лидерство.</a:t>
            </a:r>
          </a:p>
          <a:p>
            <a:endParaRPr lang="ru-RU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Открытия в педагогике и смежных науках.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«Педагогическая мода».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0A2A1A-49A0-4013-8E68-8A85318A5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46" y="4547577"/>
            <a:ext cx="5158154" cy="231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260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66B78C5-14F7-496B-A491-644B76BAD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7487"/>
            <a:ext cx="10515600" cy="1325563"/>
          </a:xfrm>
        </p:spPr>
        <p:txBody>
          <a:bodyPr/>
          <a:lstStyle/>
          <a:p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Единое образовательное пространство</a:t>
            </a:r>
            <a:endParaRPr lang="ru-RU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485554-B297-44F8-AADB-2DCE65D95949}"/>
              </a:ext>
            </a:extLst>
          </p:cNvPr>
          <p:cNvSpPr txBox="1"/>
          <p:nvPr/>
        </p:nvSpPr>
        <p:spPr>
          <a:xfrm>
            <a:off x="375556" y="2065216"/>
            <a:ext cx="96300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Обновленный Федеральный государственный образовательный стандарт (ФГОС).</a:t>
            </a:r>
          </a:p>
          <a:p>
            <a:pPr marL="342900" indent="-342900" algn="just">
              <a:buFontTx/>
              <a:buChar char="-"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Федеральная основная общеобразовательная программа (ФООП). </a:t>
            </a:r>
          </a:p>
          <a:p>
            <a:pPr marL="342900" indent="-342900" algn="just">
              <a:buFontTx/>
              <a:buChar char="-"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Единые федеральные рабочие программы по предметам. </a:t>
            </a:r>
          </a:p>
          <a:p>
            <a:pPr marL="342900" indent="-342900" algn="just">
              <a:buFontTx/>
              <a:buChar char="-"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Единые учебники.</a:t>
            </a:r>
          </a:p>
          <a:p>
            <a:pPr marL="342900" indent="-342900" algn="just">
              <a:buFontTx/>
              <a:buChar char="-"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Единая система методической поддержки учителей. </a:t>
            </a:r>
          </a:p>
          <a:p>
            <a:pPr marL="342900" indent="-342900" algn="just">
              <a:buFontTx/>
              <a:buChar char="-"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Единая система оценивания достижений обучающихся.</a:t>
            </a:r>
          </a:p>
        </p:txBody>
      </p:sp>
    </p:spTree>
    <p:extLst>
      <p:ext uri="{BB962C8B-B14F-4D97-AF65-F5344CB8AC3E}">
        <p14:creationId xmlns:p14="http://schemas.microsoft.com/office/powerpoint/2010/main" val="22489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66B78C5-14F7-496B-A491-644B76BAD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4702"/>
            <a:ext cx="10515600" cy="1325563"/>
          </a:xfrm>
        </p:spPr>
        <p:txBody>
          <a:bodyPr/>
          <a:lstStyle/>
          <a:p>
            <a:r>
              <a:rPr lang="ru-RU" dirty="0"/>
              <a:t> Процесс обучения в соответствии с ФГОС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485554-B297-44F8-AADB-2DCE65D95949}"/>
              </a:ext>
            </a:extLst>
          </p:cNvPr>
          <p:cNvSpPr txBox="1"/>
          <p:nvPr/>
        </p:nvSpPr>
        <p:spPr>
          <a:xfrm>
            <a:off x="424961" y="1757485"/>
            <a:ext cx="95455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ru-RU" altLang="ru-RU" sz="2800" dirty="0">
                <a:solidFill>
                  <a:srgbClr val="002060"/>
                </a:solidFill>
                <a:cs typeface="Arial" panose="020B0604020202020204" pitchFamily="34" charset="0"/>
              </a:rPr>
              <a:t>Переход в обучении к системно-деятельностному подходу.</a:t>
            </a:r>
            <a:endParaRPr lang="en-US" altLang="ru-RU" sz="28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Достижение личностных результатов  - усиление воспитывающей функции урока.</a:t>
            </a:r>
          </a:p>
          <a:p>
            <a:pPr marL="342900" indent="-342900" algn="just">
              <a:buFontTx/>
              <a:buChar char="-"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Достижение метапредметных результатов: формирование междисциплинарных понятий + системы УУД.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39282C-05C4-4EFA-BBFD-4BAF7CD744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028" y="4004255"/>
            <a:ext cx="4318972" cy="2879314"/>
          </a:xfrm>
          <a:prstGeom prst="rect">
            <a:avLst/>
          </a:prstGeom>
        </p:spPr>
      </p:pic>
      <p:pic>
        <p:nvPicPr>
          <p:cNvPr id="6" name="Рисунок 3">
            <a:extLst>
              <a:ext uri="{FF2B5EF4-FFF2-40B4-BE49-F238E27FC236}">
                <a16:creationId xmlns:a16="http://schemas.microsoft.com/office/drawing/2014/main" id="{FE12D068-DCED-434A-BD9F-9AF772F67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88" y="4004254"/>
            <a:ext cx="4338026" cy="287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593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66B78C5-14F7-496B-A491-644B76BAD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187"/>
            <a:ext cx="10515600" cy="1325563"/>
          </a:xfrm>
        </p:spPr>
        <p:txBody>
          <a:bodyPr/>
          <a:lstStyle/>
          <a:p>
            <a:r>
              <a:rPr lang="ru-RU" dirty="0"/>
              <a:t> Процесс обучения в соответствии с ФГОС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485554-B297-44F8-AADB-2DCE65D95949}"/>
              </a:ext>
            </a:extLst>
          </p:cNvPr>
          <p:cNvSpPr txBox="1"/>
          <p:nvPr/>
        </p:nvSpPr>
        <p:spPr>
          <a:xfrm>
            <a:off x="159781" y="1538045"/>
            <a:ext cx="741039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3200" kern="1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Профильное обучение.</a:t>
            </a: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3200" kern="1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Единство урочной и внеурочной деятельности.</a:t>
            </a:r>
            <a:endParaRPr lang="ru-RU" sz="3200" kern="1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3200" kern="1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проектной и исследовательской деятельности обучающихся.</a:t>
            </a:r>
            <a:endParaRPr lang="ru-RU" sz="3200" kern="1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ru-RU" sz="3200" kern="1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Соответствие системы оценки результатов обучающихся ФООП.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E80812-4222-4A54-951E-0C81740290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673" y="2200827"/>
            <a:ext cx="4252546" cy="287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157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66B78C5-14F7-496B-A491-644B76BAD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Исследование внедрения ФГОС и ФООП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485554-B297-44F8-AADB-2DCE65D95949}"/>
              </a:ext>
            </a:extLst>
          </p:cNvPr>
          <p:cNvSpPr txBox="1"/>
          <p:nvPr/>
        </p:nvSpPr>
        <p:spPr>
          <a:xfrm>
            <a:off x="268523" y="1538045"/>
            <a:ext cx="717510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В 2023 году – провели фокус-группы, масштабное анкетирование руководителей и учителей общеобразовательных организаций, в 2024 году – открытое анкетирование, структурированное интервью, экспертную оценку внедрения ФГОС и ФООП.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43091E-8AD0-4058-8577-C304A44F8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632" y="1752600"/>
            <a:ext cx="4748368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80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66B78C5-14F7-496B-A491-644B76BAD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708" y="183148"/>
            <a:ext cx="10515600" cy="1325563"/>
          </a:xfrm>
        </p:spPr>
        <p:txBody>
          <a:bodyPr/>
          <a:lstStyle/>
          <a:p>
            <a:r>
              <a:rPr lang="ru-RU" dirty="0"/>
              <a:t> Результаты исследования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485554-B297-44F8-AADB-2DCE65D95949}"/>
              </a:ext>
            </a:extLst>
          </p:cNvPr>
          <p:cNvSpPr txBox="1"/>
          <p:nvPr/>
        </p:nvSpPr>
        <p:spPr>
          <a:xfrm>
            <a:off x="105508" y="845929"/>
            <a:ext cx="11980984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Внедрение ФООП оценивается педагогами позитивно: большую роль играет для создания и развития единого образовательного пространства, облегчает организацию образовательного процесса  в связи с четко определенными нормативными положениями, рабочими программами по учебным предметам.</a:t>
            </a:r>
            <a:endParaRPr lang="en-US" sz="24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buFont typeface="+mj-lt"/>
              <a:buAutoNum type="arabicPeriod"/>
            </a:pPr>
            <a:endParaRPr lang="ru-RU" sz="2400" dirty="0">
              <a:solidFill>
                <a:srgbClr val="000000"/>
              </a:solidFill>
              <a:effectLst/>
              <a:ea typeface="Calibri" panose="020F0502020204030204" pitchFamily="34" charset="0"/>
              <a:cs typeface="Microsoft Sans Serif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Полноценной перестройки процесса обучения на системно-деятельностный подход не произошло.</a:t>
            </a:r>
            <a:endParaRPr lang="en-US" sz="24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endParaRPr lang="ru-RU" sz="2400" dirty="0">
              <a:solidFill>
                <a:srgbClr val="000000"/>
              </a:solidFill>
              <a:effectLst/>
              <a:ea typeface="Calibri" panose="020F0502020204030204" pitchFamily="34" charset="0"/>
              <a:cs typeface="Microsoft Sans Serif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 ориентации процесса обучения на достижение личностных результатов недостаточно используются воспитательные возможности урока. </a:t>
            </a:r>
            <a:endParaRPr lang="en-US" sz="24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endParaRPr lang="ru-RU" sz="2400" dirty="0">
              <a:solidFill>
                <a:srgbClr val="000000"/>
              </a:solidFill>
              <a:effectLst/>
              <a:ea typeface="Calibri" panose="020F0502020204030204" pitchFamily="34" charset="0"/>
              <a:cs typeface="Microsoft Sans Serif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Вызывает затруднение учителей работа по достижению обучающимися метапредметных результатов.</a:t>
            </a:r>
            <a:endParaRPr lang="ru-RU" sz="2400" dirty="0">
              <a:solidFill>
                <a:srgbClr val="000000"/>
              </a:solidFill>
              <a:effectLst/>
              <a:ea typeface="Calibri" panose="020F050202020403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592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66B78C5-14F7-496B-A491-644B76BAD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336"/>
            <a:ext cx="10515600" cy="1325563"/>
          </a:xfrm>
        </p:spPr>
        <p:txBody>
          <a:bodyPr/>
          <a:lstStyle/>
          <a:p>
            <a:r>
              <a:rPr lang="ru-RU" dirty="0"/>
              <a:t>Результаты исследования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485554-B297-44F8-AADB-2DCE65D95949}"/>
              </a:ext>
            </a:extLst>
          </p:cNvPr>
          <p:cNvSpPr txBox="1"/>
          <p:nvPr/>
        </p:nvSpPr>
        <p:spPr>
          <a:xfrm>
            <a:off x="110159" y="933117"/>
            <a:ext cx="1197168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5. ФОП СОО дало возможность организовать профильное обучение в соответствии с нормативными положениями.</a:t>
            </a:r>
            <a:endParaRPr lang="en-US" sz="24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solidFill>
                <a:srgbClr val="000000"/>
              </a:solidFill>
              <a:effectLst/>
              <a:ea typeface="Calibri" panose="020F0502020204030204" pitchFamily="34" charset="0"/>
              <a:cs typeface="Microsoft Sans Serif" panose="020B0604020202020204" pitchFamily="34" charset="0"/>
            </a:endParaRPr>
          </a:p>
          <a:p>
            <a:pPr lvl="0" algn="just"/>
            <a:r>
              <a:rPr lang="ru-RU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6.Организация проектной и исследовательской деятельности осуществлялась и до внедрения ФООП. ФГОС и ФООП уменьшили степень неопределенности в ее реализации, вместе с тем предоставили возможность творчески подходить к выбору и осуществлению проектов.</a:t>
            </a:r>
            <a:endParaRPr lang="en-US" sz="24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endParaRPr lang="ru-RU" sz="2400" dirty="0">
              <a:solidFill>
                <a:srgbClr val="000000"/>
              </a:solidFill>
              <a:effectLst/>
              <a:ea typeface="Calibri" panose="020F0502020204030204" pitchFamily="34" charset="0"/>
              <a:cs typeface="Microsoft Sans Serif" panose="020B0604020202020204" pitchFamily="34" charset="0"/>
            </a:endParaRPr>
          </a:p>
          <a:p>
            <a:pPr lvl="0" algn="just"/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ru-RU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.ФООП  дала ориентиры организации внеурочной деятельности, что позитивно оценивается педагогами.</a:t>
            </a:r>
            <a:endParaRPr lang="en-US" sz="24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endParaRPr lang="ru-RU" sz="2400" dirty="0">
              <a:solidFill>
                <a:srgbClr val="000000"/>
              </a:solidFill>
              <a:effectLst/>
              <a:ea typeface="Calibri" panose="020F0502020204030204" pitchFamily="34" charset="0"/>
              <a:cs typeface="Microsoft Sans Serif" panose="020B0604020202020204" pitchFamily="34" charset="0"/>
            </a:endParaRPr>
          </a:p>
          <a:p>
            <a:pPr lvl="0" algn="just">
              <a:spcAft>
                <a:spcPts val="600"/>
              </a:spcAft>
            </a:pP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ru-RU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.Трудности во внедрении ФООП: нет учебников, соответствующим новым программам, недостаточно методических материалов, возникают трудности с применением активных методов обучения, затруднения с разработкой фонда оценочных средств.</a:t>
            </a:r>
            <a:endParaRPr lang="ru-RU" sz="2400" dirty="0">
              <a:solidFill>
                <a:srgbClr val="000000"/>
              </a:solidFill>
              <a:effectLst/>
              <a:ea typeface="Calibri" panose="020F050202020403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08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66B78C5-14F7-496B-A491-644B76BAD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492" y="242218"/>
            <a:ext cx="9401908" cy="1325563"/>
          </a:xfrm>
        </p:spPr>
        <p:txBody>
          <a:bodyPr/>
          <a:lstStyle/>
          <a:p>
            <a:r>
              <a:rPr lang="ru-RU" dirty="0"/>
              <a:t>Стратегия развития образования до 2035 / 2040 года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485554-B297-44F8-AADB-2DCE65D95949}"/>
              </a:ext>
            </a:extLst>
          </p:cNvPr>
          <p:cNvSpPr txBox="1"/>
          <p:nvPr/>
        </p:nvSpPr>
        <p:spPr>
          <a:xfrm>
            <a:off x="-153678" y="1164134"/>
            <a:ext cx="1234567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0" i="0" u="none" strike="noStrike" baseline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Вызовы: </a:t>
            </a:r>
          </a:p>
          <a:p>
            <a:pPr algn="ctr"/>
            <a:r>
              <a:rPr lang="ru-RU" sz="2400" b="0" i="0" u="none" strike="noStrike" baseline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Внешние санкции и необходимость обеспечения научно-технологического и производственного суверенитета. </a:t>
            </a:r>
          </a:p>
          <a:p>
            <a:pPr algn="ctr"/>
            <a:r>
              <a:rPr lang="ru-RU" sz="2400" b="0" i="0" u="none" strike="noStrike" baseline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«Демографический спад» - объективное снижение численности детей, которые придут в образовательную систему. </a:t>
            </a:r>
          </a:p>
          <a:p>
            <a:pPr algn="ctr"/>
            <a:r>
              <a:rPr lang="ru-RU" sz="2400" b="0" i="0" u="none" strike="noStrike" baseline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Старение производственных кадров, конкуренция за высококвалифицированную рабочую силу.</a:t>
            </a:r>
          </a:p>
          <a:p>
            <a:pPr algn="ctr"/>
            <a:r>
              <a:rPr lang="ru-RU" sz="2400" b="0" i="0" u="none" strike="noStrike" baseline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Внешнее идеологическое давление на всех участников общества.</a:t>
            </a:r>
          </a:p>
          <a:p>
            <a:pPr algn="ctr"/>
            <a:r>
              <a:rPr lang="ru-RU" sz="2400" b="0" i="0" u="none" strike="noStrike" baseline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Необходимость развития новых направлений в образовании в условиях </a:t>
            </a:r>
            <a:r>
              <a:rPr lang="ru-RU" sz="2400" b="0" i="1" u="none" strike="noStrike" baseline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бюджетной сдержанности. </a:t>
            </a:r>
          </a:p>
          <a:p>
            <a:pPr algn="ctr"/>
            <a:r>
              <a:rPr lang="ru-RU" sz="2400" b="0" i="0" u="none" strike="noStrike" baseline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Необходимость приведения оплаты труда к формализованному подходу, основанному на принципах объективности, прозрачности и справедливости. </a:t>
            </a:r>
          </a:p>
          <a:p>
            <a:pPr algn="ctr"/>
            <a:r>
              <a:rPr lang="ru-RU" sz="2400" b="0" i="0" u="none" strike="noStrike" baseline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Бюрократическая нагрузка педагогов. </a:t>
            </a:r>
          </a:p>
        </p:txBody>
      </p:sp>
    </p:spTree>
    <p:extLst>
      <p:ext uri="{BB962C8B-B14F-4D97-AF65-F5344CB8AC3E}">
        <p14:creationId xmlns:p14="http://schemas.microsoft.com/office/powerpoint/2010/main" val="2956840553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9FC8E897-0F04-46B2-92D4-797839D6FFB6}" vid="{85D35858-A01D-485B-B6F4-017515740B9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ЦНППМ 2023+</Template>
  <TotalTime>18</TotalTime>
  <Words>574</Words>
  <Application>Microsoft Office PowerPoint</Application>
  <PresentationFormat>Широкоэкранный</PresentationFormat>
  <Paragraphs>67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Symbol</vt:lpstr>
      <vt:lpstr>Специальное оформление</vt:lpstr>
      <vt:lpstr>Процесс обучения в рамках ФГОС и ФООП</vt:lpstr>
      <vt:lpstr>Факторы, влияющие на изменения процесса обучения</vt:lpstr>
      <vt:lpstr> Единое образовательное пространство</vt:lpstr>
      <vt:lpstr> Процесс обучения в соответствии с ФГОС</vt:lpstr>
      <vt:lpstr> Процесс обучения в соответствии с ФГОС</vt:lpstr>
      <vt:lpstr>Исследование внедрения ФГОС и ФООП</vt:lpstr>
      <vt:lpstr> Результаты исследования</vt:lpstr>
      <vt:lpstr>Результаты исследования</vt:lpstr>
      <vt:lpstr>Стратегия развития образования до 2035 / 2040 года</vt:lpstr>
      <vt:lpstr>Стратегия развития образования до 2035 / 2040 года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Михаил Кленов</cp:lastModifiedBy>
  <cp:revision>4</cp:revision>
  <dcterms:created xsi:type="dcterms:W3CDTF">2023-01-26T12:14:30Z</dcterms:created>
  <dcterms:modified xsi:type="dcterms:W3CDTF">2025-04-07T14:23:03Z</dcterms:modified>
</cp:coreProperties>
</file>