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41" r:id="rId1"/>
  </p:sldMasterIdLst>
  <p:notesMasterIdLst>
    <p:notesMasterId r:id="rId13"/>
  </p:notesMasterIdLst>
  <p:sldIdLst>
    <p:sldId id="256" r:id="rId2"/>
    <p:sldId id="257" r:id="rId3"/>
    <p:sldId id="266" r:id="rId4"/>
    <p:sldId id="259" r:id="rId5"/>
    <p:sldId id="267" r:id="rId6"/>
    <p:sldId id="274" r:id="rId7"/>
    <p:sldId id="269" r:id="rId8"/>
    <p:sldId id="270" r:id="rId9"/>
    <p:sldId id="272" r:id="rId10"/>
    <p:sldId id="275" r:id="rId11"/>
    <p:sldId id="273" r:id="rId12"/>
  </p:sldIdLst>
  <p:sldSz cx="12192000" cy="6858000"/>
  <p:notesSz cx="6858000" cy="9144000"/>
  <p:embeddedFontLst>
    <p:embeddedFont>
      <p:font typeface="Century Gothic" panose="020B0502020202020204" pitchFamily="34" charset="0"/>
      <p:regular r:id="rId14"/>
      <p:bold r:id="rId15"/>
      <p:italic r:id="rId16"/>
      <p:boldItalic r:id="rId17"/>
    </p:embeddedFont>
    <p:embeddedFont>
      <p:font typeface="Garamond" panose="02020404030301010803" pitchFamily="18" charset="0"/>
      <p:regular r:id="rId18"/>
      <p:bold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iJ0LjtxPbAFQnDUVVh9FE9EYjO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90" autoAdjust="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27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5710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0213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640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9cc657a6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9cc657a6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4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9cc657a6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9cc657a6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999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9335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072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9476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2996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8919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6502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93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99868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71450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72379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82648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09087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69992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257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713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294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698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53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72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830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091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475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073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41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"/>
          <p:cNvSpPr txBox="1">
            <a:spLocks noGrp="1"/>
          </p:cNvSpPr>
          <p:nvPr>
            <p:ph type="ctrTitle"/>
          </p:nvPr>
        </p:nvSpPr>
        <p:spPr>
          <a:xfrm>
            <a:off x="2247440" y="1817783"/>
            <a:ext cx="7755875" cy="3615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5400"/>
            </a:pP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4000" dirty="0">
                <a:solidFill>
                  <a:srgbClr val="002060"/>
                </a:solidFill>
              </a:rPr>
              <a:t/>
            </a:r>
            <a:br>
              <a:rPr lang="ru-RU" sz="4000" dirty="0">
                <a:solidFill>
                  <a:srgbClr val="002060"/>
                </a:solidFill>
              </a:rPr>
            </a:br>
            <a:r>
              <a:rPr lang="en-US" sz="2700" i="1" dirty="0" smtClean="0">
                <a:solidFill>
                  <a:srgbClr val="002060"/>
                </a:solidFill>
              </a:rPr>
              <a:t>РАЗРАБОТКА </a:t>
            </a:r>
            <a:r>
              <a:rPr lang="ru-RU" sz="2700" i="1" dirty="0" smtClean="0">
                <a:solidFill>
                  <a:srgbClr val="002060"/>
                </a:solidFill>
              </a:rPr>
              <a:t>НАГЛЯДНЫХ</a:t>
            </a:r>
            <a:r>
              <a:rPr lang="en-US" sz="2700" i="1" dirty="0" smtClean="0">
                <a:solidFill>
                  <a:srgbClr val="002060"/>
                </a:solidFill>
              </a:rPr>
              <a:t> </a:t>
            </a:r>
            <a:r>
              <a:rPr lang="en-US" sz="2700" i="1" dirty="0" smtClean="0">
                <a:solidFill>
                  <a:srgbClr val="002060"/>
                </a:solidFill>
              </a:rPr>
              <a:t>МАТЕРИАЛОВ</a:t>
            </a:r>
            <a:r>
              <a:rPr lang="ru-RU" sz="2700" dirty="0" smtClean="0">
                <a:solidFill>
                  <a:srgbClr val="002060"/>
                </a:solidFill>
              </a:rPr>
              <a:t/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i="1" dirty="0" smtClean="0">
                <a:solidFill>
                  <a:srgbClr val="002060"/>
                </a:solidFill>
              </a:rPr>
              <a:t/>
            </a:r>
            <a:br>
              <a:rPr lang="ru-RU" sz="2700" i="1" dirty="0" smtClean="0">
                <a:solidFill>
                  <a:srgbClr val="002060"/>
                </a:solidFill>
              </a:rPr>
            </a:br>
            <a:r>
              <a:rPr lang="ru-RU" sz="3100" i="1" dirty="0" smtClean="0">
                <a:solidFill>
                  <a:srgbClr val="002060"/>
                </a:solidFill>
                <a:effectLst/>
              </a:rPr>
              <a:t>к внеурочному занятию «Финансы вокруг нас» по теме :</a:t>
            </a:r>
            <a:r>
              <a:rPr lang="ru-RU" sz="3100" i="1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3100" i="1" dirty="0" smtClean="0">
                <a:solidFill>
                  <a:srgbClr val="002060"/>
                </a:solidFill>
                <a:effectLst/>
              </a:rPr>
            </a:br>
            <a:r>
              <a:rPr lang="ru-RU" sz="4000" dirty="0">
                <a:solidFill>
                  <a:srgbClr val="002060"/>
                </a:solidFill>
              </a:rPr>
              <a:t/>
            </a:r>
            <a:br>
              <a:rPr lang="ru-RU" sz="4000" dirty="0">
                <a:solidFill>
                  <a:srgbClr val="002060"/>
                </a:solidFill>
              </a:rPr>
            </a:br>
            <a:r>
              <a:rPr lang="ru-RU" sz="3100" i="1" dirty="0" smtClean="0">
                <a:solidFill>
                  <a:srgbClr val="002060"/>
                </a:solidFill>
              </a:rPr>
              <a:t>«Формирование семейного бюджета»</a:t>
            </a:r>
            <a:r>
              <a:rPr lang="en-US" sz="5400" i="1" dirty="0"/>
              <a:t/>
            </a:r>
            <a:br>
              <a:rPr lang="en-US" sz="5400" i="1" dirty="0"/>
            </a:br>
            <a:endParaRPr sz="5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546" y="495757"/>
            <a:ext cx="4269138" cy="2996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79" y="429033"/>
            <a:ext cx="4373589" cy="31300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991" y="3341097"/>
            <a:ext cx="4412282" cy="304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9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"/>
          <p:cNvSpPr txBox="1">
            <a:spLocks noGrp="1"/>
          </p:cNvSpPr>
          <p:nvPr>
            <p:ph type="title"/>
          </p:nvPr>
        </p:nvSpPr>
        <p:spPr>
          <a:xfrm>
            <a:off x="595423" y="393406"/>
            <a:ext cx="11111024" cy="1754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dirty="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en-US" sz="3600" b="0" i="0" dirty="0">
                <a:latin typeface="Century Gothic"/>
                <a:ea typeface="Century Gothic"/>
                <a:cs typeface="Century Gothic"/>
                <a:sym typeface="Century Gothic"/>
              </a:rPr>
            </a:br>
            <a:endParaRPr sz="3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8299" y="470012"/>
            <a:ext cx="1049907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</a:pPr>
            <a:r>
              <a:rPr lang="ru-RU" sz="24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Заключение</a:t>
            </a:r>
          </a:p>
          <a:p>
            <a:pPr indent="450215" algn="just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Экономические </a:t>
            </a:r>
            <a:r>
              <a:rPr lang="ru-RU" sz="2000" b="1" dirty="0">
                <a:solidFill>
                  <a:srgbClr val="00206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игры со школьниками являются не столько развлечением, сколько подготовкой к взрослой жизни. Если ребенок научится планировать бюджет в незатейливой форме, то в будущем, возможно, его ждет финансовый успех.</a:t>
            </a:r>
            <a:endParaRPr lang="ru-RU" sz="2000" b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Совместные покупки научат ребенка правильно расходовать деньги. Он на практике увидит, как быстро «тает» семейный бюджет, если делать необдуманные траты, и что если ничего не планировать, то можно оказаться без средств даже на самое необходимое</a:t>
            </a:r>
            <a:r>
              <a:rPr lang="ru-RU" sz="2000" b="1" dirty="0" smtClean="0">
                <a:solidFill>
                  <a:srgbClr val="00206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.</a:t>
            </a:r>
            <a:r>
              <a:rPr lang="ru-RU" sz="2000" dirty="0"/>
              <a:t> </a:t>
            </a:r>
            <a:endParaRPr lang="ru-RU" sz="2000" dirty="0" smtClean="0"/>
          </a:p>
          <a:p>
            <a:pPr indent="450215" algn="just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Детям </a:t>
            </a:r>
            <a:r>
              <a:rPr lang="ru-RU" sz="2000" b="1" dirty="0">
                <a:solidFill>
                  <a:srgbClr val="002060"/>
                </a:solidFill>
                <a:latin typeface="Garamond" panose="02020404030301010803" pitchFamily="18" charset="0"/>
              </a:rPr>
              <a:t>постарше можно предложить самим попробовать вести свой личный бюджет в таком планировщике, учитывать, например, карманные и подаренные деньги, планировать недорогие покупки, контролировать расходы.</a:t>
            </a:r>
            <a:endParaRPr lang="ru-RU" sz="2000" b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indent="450215" algn="just">
              <a:lnSpc>
                <a:spcPct val="150000"/>
              </a:lnSpc>
            </a:pPr>
            <a:endParaRPr lang="ru-RU" sz="2400" b="1" dirty="0">
              <a:solidFill>
                <a:srgbClr val="002060"/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3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9cc657a6b_0_10"/>
          <p:cNvSpPr txBox="1">
            <a:spLocks noGrp="1"/>
          </p:cNvSpPr>
          <p:nvPr>
            <p:ph type="title"/>
          </p:nvPr>
        </p:nvSpPr>
        <p:spPr>
          <a:xfrm>
            <a:off x="1045204" y="808074"/>
            <a:ext cx="10626000" cy="5114261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-90170"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Calibri"/>
                <a:cs typeface="Times New Roman"/>
              </a:rPr>
              <a:t>Цель работы:</a:t>
            </a:r>
            <a:br>
              <a:rPr lang="ru-RU" sz="35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Calibri"/>
                <a:cs typeface="Times New Roman"/>
              </a:rPr>
            </a:br>
            <a:r>
              <a:rPr lang="ru-RU" sz="3500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/>
                <a:cs typeface="Times New Roman"/>
              </a:rPr>
              <a:t>Разработка новых наиболее интересных для современных детей, методов подачи знаний более действенных с точки зрения психологии и педагогики. А именно разработка новых дидактических материалов и средств наглядности.</a:t>
            </a:r>
            <a:br>
              <a:rPr lang="ru-RU" sz="3500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/>
                <a:cs typeface="Times New Roman"/>
              </a:rPr>
            </a:br>
            <a:endParaRPr sz="35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2260" y="304983"/>
            <a:ext cx="11153553" cy="603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3500" b="1" dirty="0">
                <a:solidFill>
                  <a:prstClr val="black"/>
                </a:solidFill>
                <a:latin typeface="Garamond" panose="02020404030301010803" pitchFamily="18" charset="0"/>
                <a:ea typeface="Calibri"/>
                <a:cs typeface="Times New Roman"/>
              </a:rPr>
              <a:t>Задачи:</a:t>
            </a:r>
            <a:endParaRPr lang="ru-RU" sz="3500" dirty="0">
              <a:solidFill>
                <a:prstClr val="black"/>
              </a:solidFill>
              <a:latin typeface="Garamond" panose="02020404030301010803" pitchFamily="18" charset="0"/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</a:pPr>
            <a:r>
              <a:rPr lang="ru-RU" sz="2500" b="1" dirty="0">
                <a:solidFill>
                  <a:srgbClr val="002060"/>
                </a:solidFill>
                <a:latin typeface="Garamond" panose="02020404030301010803" pitchFamily="18" charset="0"/>
                <a:ea typeface="Calibri"/>
                <a:cs typeface="Times New Roman"/>
              </a:rPr>
              <a:t>- Изучение и анализ текущего состояния учебной мотивации в средней школе. </a:t>
            </a:r>
          </a:p>
          <a:p>
            <a:pPr lvl="0" algn="just">
              <a:lnSpc>
                <a:spcPct val="150000"/>
              </a:lnSpc>
            </a:pPr>
            <a:r>
              <a:rPr lang="ru-RU" sz="2500" b="1" dirty="0">
                <a:solidFill>
                  <a:srgbClr val="002060"/>
                </a:solidFill>
                <a:latin typeface="Garamond" panose="02020404030301010803" pitchFamily="18" charset="0"/>
                <a:ea typeface="Calibri"/>
                <a:cs typeface="Times New Roman"/>
              </a:rPr>
              <a:t>- изменение учебного материала в соответствии с социальными и технологическими аспектами того времени, так чтобы они работали и выполняли свою основную функцию.</a:t>
            </a:r>
          </a:p>
          <a:p>
            <a:pPr lvl="0" algn="just">
              <a:lnSpc>
                <a:spcPct val="150000"/>
              </a:lnSpc>
            </a:pPr>
            <a:r>
              <a:rPr lang="ru-RU" sz="2500" b="1" dirty="0">
                <a:solidFill>
                  <a:srgbClr val="002060"/>
                </a:solidFill>
                <a:latin typeface="Garamond" panose="02020404030301010803" pitchFamily="18" charset="0"/>
                <a:ea typeface="Calibri"/>
                <a:cs typeface="Times New Roman"/>
              </a:rPr>
              <a:t>- разработать современный дидактический материал, сделать его более живым, интересным, эффективным. </a:t>
            </a:r>
          </a:p>
          <a:p>
            <a:pPr lvl="0" algn="just">
              <a:lnSpc>
                <a:spcPct val="150000"/>
              </a:lnSpc>
            </a:pPr>
            <a:r>
              <a:rPr lang="ru-RU" sz="2500" b="1" dirty="0">
                <a:solidFill>
                  <a:srgbClr val="002060"/>
                </a:solidFill>
                <a:latin typeface="Garamond" panose="02020404030301010803" pitchFamily="18" charset="0"/>
                <a:ea typeface="Calibri"/>
                <a:cs typeface="Times New Roman"/>
              </a:rPr>
              <a:t>- проверить эти разработки на практике. </a:t>
            </a:r>
          </a:p>
          <a:p>
            <a:pPr lvl="0" algn="just">
              <a:lnSpc>
                <a:spcPct val="150000"/>
              </a:lnSpc>
            </a:pPr>
            <a:r>
              <a:rPr lang="ru-RU" sz="2500" b="1" dirty="0">
                <a:solidFill>
                  <a:srgbClr val="002060"/>
                </a:solidFill>
                <a:latin typeface="Garamond" panose="02020404030301010803" pitchFamily="18" charset="0"/>
                <a:ea typeface="Calibri"/>
                <a:cs typeface="Times New Roman"/>
              </a:rPr>
              <a:t>- анализ соответствующих результатов.</a:t>
            </a:r>
          </a:p>
        </p:txBody>
      </p:sp>
    </p:spTree>
    <p:extLst>
      <p:ext uri="{BB962C8B-B14F-4D97-AF65-F5344CB8AC3E}">
        <p14:creationId xmlns:p14="http://schemas.microsoft.com/office/powerpoint/2010/main" val="268146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"/>
          <p:cNvSpPr txBox="1">
            <a:spLocks noGrp="1"/>
          </p:cNvSpPr>
          <p:nvPr>
            <p:ph type="title"/>
          </p:nvPr>
        </p:nvSpPr>
        <p:spPr>
          <a:xfrm>
            <a:off x="595423" y="393406"/>
            <a:ext cx="11015330" cy="542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dirty="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en-US" sz="3600" b="0" i="0" dirty="0">
                <a:latin typeface="Century Gothic"/>
                <a:ea typeface="Century Gothic"/>
                <a:cs typeface="Century Gothic"/>
                <a:sym typeface="Century Gothic"/>
              </a:rPr>
            </a:br>
            <a:endParaRPr sz="3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10158" y="2639792"/>
            <a:ext cx="9617725" cy="1764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Calibri"/>
                <a:cs typeface="Times New Roman"/>
              </a:rPr>
              <a:t>План конспект;</a:t>
            </a:r>
          </a:p>
          <a:p>
            <a:pPr marL="457200" marR="0" lvl="0" indent="-4572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Calibri"/>
                <a:cs typeface="Times New Roman"/>
              </a:rPr>
              <a:t>Раздаточный материал в виде текста;</a:t>
            </a:r>
          </a:p>
          <a:p>
            <a:pPr marL="457200" marR="0" lvl="0" indent="-4572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Calibri"/>
                <a:cs typeface="Times New Roman"/>
              </a:rPr>
              <a:t>Раздаточный материал в виде таблицы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Calibri"/>
                <a:cs typeface="Times New Roman"/>
              </a:rPr>
              <a:t>Excel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15703" y="1496255"/>
            <a:ext cx="725551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3200" b="1" dirty="0">
                <a:solidFill>
                  <a:srgbClr val="002060"/>
                </a:solidFill>
                <a:latin typeface="Garamond" panose="02020404030301010803" pitchFamily="18" charset="0"/>
                <a:ea typeface="Calibri"/>
                <a:cs typeface="Times New Roman"/>
              </a:rPr>
              <a:t>Проект состоит из 3 основных частей:</a:t>
            </a:r>
            <a:endParaRPr lang="ru-RU" sz="3200" b="1" dirty="0">
              <a:solidFill>
                <a:srgbClr val="002060"/>
              </a:solidFill>
              <a:latin typeface="Garamond" panose="02020404030301010803" pitchFamily="18" charset="0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"/>
          <p:cNvSpPr txBox="1">
            <a:spLocks noGrp="1"/>
          </p:cNvSpPr>
          <p:nvPr>
            <p:ph type="title"/>
          </p:nvPr>
        </p:nvSpPr>
        <p:spPr>
          <a:xfrm>
            <a:off x="595423" y="393406"/>
            <a:ext cx="11015330" cy="542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ru-RU" sz="3600" dirty="0" smtClean="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ru-RU" sz="3600" dirty="0" smtClean="0">
                <a:latin typeface="Century Gothic"/>
                <a:ea typeface="Century Gothic"/>
                <a:cs typeface="Century Gothic"/>
                <a:sym typeface="Century Gothic"/>
              </a:rPr>
            </a:br>
            <a:endParaRPr sz="3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5423" y="1057619"/>
            <a:ext cx="1101532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Garamond" panose="02020404030301010803" pitchFamily="18" charset="0"/>
                <a:ea typeface="Calibri"/>
                <a:cs typeface="Times New Roman"/>
              </a:rPr>
              <a:t>План конспект больше является шпаргалкой для нового учителя, чтобы просматривать на каком этапе находится урок, что дальше, сколько времени нужно.</a:t>
            </a:r>
          </a:p>
          <a:p>
            <a:pPr marL="457200" lvl="0" indent="-4572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Garamond" panose="02020404030301010803" pitchFamily="18" charset="0"/>
                <a:ea typeface="Calibri"/>
                <a:cs typeface="Times New Roman"/>
              </a:rPr>
              <a:t>Раздаточный материал в виде текста служит большей научности материала, для ознакомления детей с более сложными определениями, формулами написанными не отдельными буквами, а словесными выражениями.</a:t>
            </a:r>
          </a:p>
          <a:p>
            <a:pPr marL="457200" lvl="0" indent="-4572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Garamond" panose="02020404030301010803" pitchFamily="18" charset="0"/>
                <a:ea typeface="Calibri"/>
                <a:cs typeface="Times New Roman"/>
              </a:rPr>
              <a:t>Раздаточный материал в виде таблицы </a:t>
            </a:r>
            <a:r>
              <a:rPr lang="en-US" sz="2400" b="1" dirty="0">
                <a:solidFill>
                  <a:srgbClr val="002060"/>
                </a:solidFill>
                <a:latin typeface="Garamond" panose="02020404030301010803" pitchFamily="18" charset="0"/>
                <a:ea typeface="Calibri"/>
                <a:cs typeface="Times New Roman"/>
              </a:rPr>
              <a:t>Excel</a:t>
            </a:r>
            <a:r>
              <a:rPr lang="ru-RU" sz="2400" b="1" dirty="0">
                <a:solidFill>
                  <a:srgbClr val="002060"/>
                </a:solidFill>
                <a:latin typeface="Garamond" panose="02020404030301010803" pitchFamily="18" charset="0"/>
                <a:ea typeface="Calibri"/>
                <a:cs typeface="Times New Roman"/>
              </a:rPr>
              <a:t> используются в целях переноса с рутинного процесса изучения, в творческий и экспериментальный, где у обучающихся появляется возможность рассмотрения разных семейных бюджетов и условий накопления капитала.</a:t>
            </a:r>
          </a:p>
        </p:txBody>
      </p:sp>
    </p:spTree>
    <p:extLst>
      <p:ext uri="{BB962C8B-B14F-4D97-AF65-F5344CB8AC3E}">
        <p14:creationId xmlns:p14="http://schemas.microsoft.com/office/powerpoint/2010/main" val="351617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Рисунок 4" descr="нало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346" y="1273332"/>
            <a:ext cx="1252869" cy="110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Рисунок 64" descr="зарплата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15" y="1496263"/>
            <a:ext cx="2387982" cy="86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850" y="2475140"/>
            <a:ext cx="1032592" cy="41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Рисунок 65" descr="пенс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139" y="1273332"/>
            <a:ext cx="2178012" cy="112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Рисунок 66" descr="дохо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85" y="1086095"/>
            <a:ext cx="1402281" cy="13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Рисунок 67" descr="расход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054" y="2962275"/>
            <a:ext cx="1428765" cy="105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Рисунок 68" descr="квартплат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3036411"/>
            <a:ext cx="1993555" cy="91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Рисунок 6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780" y="4012894"/>
            <a:ext cx="1075663" cy="44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Рисунок 7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081" y="4010026"/>
            <a:ext cx="1689624" cy="49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Рисунок 71" descr="капитал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139" y="2885815"/>
            <a:ext cx="1666028" cy="105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Рисунок 72" descr="кредит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972" y="3020840"/>
            <a:ext cx="2524373" cy="95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8" descr="деньги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35" y="4988739"/>
            <a:ext cx="1509311" cy="79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81" y="4500562"/>
            <a:ext cx="2912005" cy="136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56"/>
          <p:cNvSpPr>
            <a:spLocks noChangeArrowheads="1"/>
          </p:cNvSpPr>
          <p:nvPr/>
        </p:nvSpPr>
        <p:spPr bwMode="auto">
          <a:xfrm>
            <a:off x="7255863" y="5900738"/>
            <a:ext cx="2552700" cy="3619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Семейный бюджет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55"/>
          <p:cNvSpPr>
            <a:spLocks noChangeArrowheads="1"/>
          </p:cNvSpPr>
          <p:nvPr/>
        </p:nvSpPr>
        <p:spPr bwMode="auto">
          <a:xfrm>
            <a:off x="3812101" y="2480060"/>
            <a:ext cx="1386379" cy="37586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Зарплата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57"/>
          <p:cNvSpPr>
            <a:spLocks noChangeArrowheads="1"/>
          </p:cNvSpPr>
          <p:nvPr/>
        </p:nvSpPr>
        <p:spPr bwMode="auto">
          <a:xfrm>
            <a:off x="6450327" y="2463845"/>
            <a:ext cx="1272754" cy="400527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Пенсия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8"/>
          <p:cNvSpPr>
            <a:spLocks noChangeArrowheads="1"/>
          </p:cNvSpPr>
          <p:nvPr/>
        </p:nvSpPr>
        <p:spPr bwMode="auto">
          <a:xfrm>
            <a:off x="9749801" y="2495549"/>
            <a:ext cx="1009650" cy="4762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Доход</a:t>
            </a:r>
          </a:p>
        </p:txBody>
      </p:sp>
      <p:sp>
        <p:nvSpPr>
          <p:cNvPr id="7" name="Прямоугольник 60"/>
          <p:cNvSpPr>
            <a:spLocks noChangeArrowheads="1"/>
          </p:cNvSpPr>
          <p:nvPr/>
        </p:nvSpPr>
        <p:spPr bwMode="auto">
          <a:xfrm>
            <a:off x="6489810" y="3964760"/>
            <a:ext cx="1419225" cy="4953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Капитал</a:t>
            </a:r>
          </a:p>
        </p:txBody>
      </p:sp>
      <p:sp>
        <p:nvSpPr>
          <p:cNvPr id="8" name="Прямоугольник 59"/>
          <p:cNvSpPr>
            <a:spLocks noChangeArrowheads="1"/>
          </p:cNvSpPr>
          <p:nvPr/>
        </p:nvSpPr>
        <p:spPr bwMode="auto">
          <a:xfrm>
            <a:off x="9358522" y="3983853"/>
            <a:ext cx="1311275" cy="46672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Кредит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0" y="1809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0" y="27336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0" y="3190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0" y="3714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ru-RU" alt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0" y="3714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0" y="4962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0" y="6772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ru-RU" alt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0" y="8324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0" y="9610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0" y="10125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0" y="10639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</a:t>
            </a:r>
            <a:endParaRPr kumimoji="0" lang="ru-RU" alt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0" y="11839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0" y="12858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0" y="12858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0" y="12858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0" y="14182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0" y="16021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69679" y="5886038"/>
            <a:ext cx="1012024" cy="371888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3121035" y="313622"/>
            <a:ext cx="563093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3500" b="1" dirty="0" smtClean="0">
                <a:solidFill>
                  <a:prstClr val="black"/>
                </a:solidFill>
                <a:latin typeface="Garamond" panose="02020404030301010803" pitchFamily="18" charset="0"/>
                <a:ea typeface="Calibri"/>
                <a:cs typeface="Times New Roman"/>
              </a:rPr>
              <a:t>Визуализация новой темы</a:t>
            </a:r>
            <a:endParaRPr lang="ru-RU" sz="3500" dirty="0">
              <a:solidFill>
                <a:prstClr val="black"/>
              </a:solidFill>
              <a:latin typeface="Garamond" panose="02020404030301010803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866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"/>
          <p:cNvSpPr txBox="1">
            <a:spLocks noGrp="1"/>
          </p:cNvSpPr>
          <p:nvPr>
            <p:ph type="title"/>
          </p:nvPr>
        </p:nvSpPr>
        <p:spPr>
          <a:xfrm>
            <a:off x="595423" y="393406"/>
            <a:ext cx="11015330" cy="542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dirty="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en-US" sz="3600" b="0" i="0" dirty="0">
                <a:latin typeface="Century Gothic"/>
                <a:ea typeface="Century Gothic"/>
                <a:cs typeface="Century Gothic"/>
                <a:sym typeface="Century Gothic"/>
              </a:rPr>
            </a:br>
            <a:endParaRPr sz="3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3" y="1175894"/>
            <a:ext cx="3423244" cy="448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1175894"/>
            <a:ext cx="3203273" cy="448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05" y="1175894"/>
            <a:ext cx="3717614" cy="448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82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"/>
          <p:cNvSpPr txBox="1">
            <a:spLocks noGrp="1"/>
          </p:cNvSpPr>
          <p:nvPr>
            <p:ph type="title"/>
          </p:nvPr>
        </p:nvSpPr>
        <p:spPr>
          <a:xfrm>
            <a:off x="595423" y="393406"/>
            <a:ext cx="11111024" cy="1754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dirty="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en-US" sz="3600" b="0" i="0" dirty="0">
                <a:latin typeface="Century Gothic"/>
                <a:ea typeface="Century Gothic"/>
                <a:cs typeface="Century Gothic"/>
                <a:sym typeface="Century Gothic"/>
              </a:rPr>
            </a:br>
            <a:endParaRPr sz="3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98" y="404813"/>
            <a:ext cx="8217431" cy="28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90" y="3205907"/>
            <a:ext cx="7468804" cy="317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30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106" y="486348"/>
            <a:ext cx="4715740" cy="3287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83" y="502419"/>
            <a:ext cx="4525323" cy="32711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340" y="3652408"/>
            <a:ext cx="3756167" cy="272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6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198</TotalTime>
  <Words>310</Words>
  <Application>Microsoft Office PowerPoint</Application>
  <PresentationFormat>Широкоэкранный</PresentationFormat>
  <Paragraphs>54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Century Gothic</vt:lpstr>
      <vt:lpstr>Garamond</vt:lpstr>
      <vt:lpstr>Calibri</vt:lpstr>
      <vt:lpstr>Times New Roman</vt:lpstr>
      <vt:lpstr>Натуральные материалы</vt:lpstr>
      <vt:lpstr>  РАЗРАБОТКА НАГЛЯДНЫХ МАТЕРИАЛОВ  к внеурочному занятию «Финансы вокруг нас» по теме :  «Формирование семейного бюджета» </vt:lpstr>
      <vt:lpstr>Цель работы: Разработка новых наиболее интересных для современных детей, методов подачи знаний более действенных с точки зрения психологии и педагогики. А именно разработка новых дидактических материалов и средств наглядности. </vt:lpstr>
      <vt:lpstr>Презентация PowerPoint</vt:lpstr>
      <vt:lpstr> </vt:lpstr>
      <vt:lpstr> </vt:lpstr>
      <vt:lpstr>Презентация PowerPoint</vt:lpstr>
      <vt:lpstr> </vt:lpstr>
      <vt:lpstr> 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ДИДАКТИЧЕСКИХ МАТЕРИАЛОВ</dc:title>
  <dc:creator>Maria Filippova</dc:creator>
  <cp:lastModifiedBy>234</cp:lastModifiedBy>
  <cp:revision>21</cp:revision>
  <dcterms:created xsi:type="dcterms:W3CDTF">2020-09-19T16:23:16Z</dcterms:created>
  <dcterms:modified xsi:type="dcterms:W3CDTF">2022-02-24T10:16:50Z</dcterms:modified>
</cp:coreProperties>
</file>