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96" r:id="rId3"/>
    <p:sldId id="295" r:id="rId4"/>
    <p:sldId id="294" r:id="rId5"/>
    <p:sldId id="265" r:id="rId6"/>
    <p:sldId id="288" r:id="rId7"/>
    <p:sldId id="287" r:id="rId8"/>
    <p:sldId id="292" r:id="rId9"/>
    <p:sldId id="266" r:id="rId10"/>
    <p:sldId id="293" r:id="rId11"/>
    <p:sldId id="272" r:id="rId12"/>
    <p:sldId id="285" r:id="rId13"/>
    <p:sldId id="286" r:id="rId14"/>
    <p:sldId id="290" r:id="rId15"/>
    <p:sldId id="297" r:id="rId16"/>
    <p:sldId id="273" r:id="rId17"/>
    <p:sldId id="276" r:id="rId18"/>
    <p:sldId id="284" r:id="rId19"/>
    <p:sldId id="283" r:id="rId20"/>
    <p:sldId id="282" r:id="rId21"/>
    <p:sldId id="289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27ED3-EBAA-417C-916A-3899647599B1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4E7-E1AE-4860-A4CE-EE08F6A41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4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4E7-E1AE-4860-A4CE-EE08F6A41361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7C202-654E-4DE6-B5E7-707F513E8B81}" type="datetimeFigureOut">
              <a:rPr lang="ru-RU" smtClean="0"/>
              <a:pPr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48FE0-81AC-420D-9335-BCA5C8D56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2.xml"/><Relationship Id="rId18" Type="http://schemas.openxmlformats.org/officeDocument/2006/relationships/slide" Target="slide22.xml"/><Relationship Id="rId3" Type="http://schemas.openxmlformats.org/officeDocument/2006/relationships/slide" Target="slide2.xml"/><Relationship Id="rId21" Type="http://schemas.openxmlformats.org/officeDocument/2006/relationships/slide" Target="slide10.xml"/><Relationship Id="rId7" Type="http://schemas.openxmlformats.org/officeDocument/2006/relationships/slide" Target="slide8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openxmlformats.org/officeDocument/2006/relationships/slide" Target="slide21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5.xml"/><Relationship Id="rId5" Type="http://schemas.openxmlformats.org/officeDocument/2006/relationships/slide" Target="slide14.xml"/><Relationship Id="rId15" Type="http://schemas.openxmlformats.org/officeDocument/2006/relationships/slide" Target="slide6.xml"/><Relationship Id="rId23" Type="http://schemas.openxmlformats.org/officeDocument/2006/relationships/slide" Target="slide13.xml"/><Relationship Id="rId10" Type="http://schemas.openxmlformats.org/officeDocument/2006/relationships/slide" Target="slide18.xml"/><Relationship Id="rId19" Type="http://schemas.openxmlformats.org/officeDocument/2006/relationships/slide" Target="slide7.xml"/><Relationship Id="rId4" Type="http://schemas.openxmlformats.org/officeDocument/2006/relationships/slide" Target="slide17.xml"/><Relationship Id="rId9" Type="http://schemas.openxmlformats.org/officeDocument/2006/relationships/slide" Target="slide20.xml"/><Relationship Id="rId14" Type="http://schemas.openxmlformats.org/officeDocument/2006/relationships/slide" Target="slide9.xml"/><Relationship Id="rId22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1760" y="1700808"/>
            <a:ext cx="576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323528" y="476672"/>
          <a:ext cx="8640960" cy="6120680"/>
        </p:xfrm>
        <a:graphic>
          <a:graphicData uri="http://schemas.openxmlformats.org/drawingml/2006/table">
            <a:tbl>
              <a:tblPr bandCol="1">
                <a:tableStyleId>{69CF1AB2-1976-4502-BF36-3FF5EA218861}</a:tableStyleId>
              </a:tblPr>
              <a:tblGrid>
                <a:gridCol w="3921108"/>
                <a:gridCol w="1524875"/>
                <a:gridCol w="1742715"/>
                <a:gridCol w="1452262"/>
              </a:tblGrid>
              <a:tr h="99907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СОВЕТЫ ПРОФЕССИОНАЛОВ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1912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ФИЗИКА В СКАЗКАХ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4609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ОБЪЯСНИТЕ ПОЧЕМУ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63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СДЕЛАЙТЕ ПРАВИЛЬНЫЙ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ВЫБОР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1912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ПОЧЕМУ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ИМЕННО ТАК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6505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ПРАВДУ ЛИ ГОВОРЯТ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842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ЭКСПЕРИМЕНТ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572000" y="476672"/>
            <a:ext cx="7200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4644008" y="4869160"/>
            <a:ext cx="5760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action="ppaction://hlinksldjump"/>
              </a:rPr>
              <a:t>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4499992" y="4149080"/>
            <a:ext cx="7920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5" action="ppaction://hlinksldjump"/>
              </a:rPr>
              <a:t>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4644008" y="1340768"/>
            <a:ext cx="5760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 action="ppaction://hlinksldjump"/>
              </a:rPr>
              <a:t>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644008" y="2276872"/>
            <a:ext cx="5760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7" action="ppaction://hlinksldjump"/>
              </a:rPr>
              <a:t>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4644008" y="3284984"/>
            <a:ext cx="5760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8" action="ppaction://hlinksldjump"/>
              </a:rPr>
              <a:t>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644008" y="5805264"/>
            <a:ext cx="5040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9" action="ppaction://hlinksldjump"/>
              </a:rPr>
              <a:t>А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6228184" y="479715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0" action="ppaction://hlinksldjump"/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8184" y="400506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1" action="ppaction://hlinksldjump"/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8184" y="47667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2" action="ppaction://hlinksldjump"/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6156176" y="321297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3" action="ppaction://hlinksldjump"/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6228184" y="220486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4" action="ppaction://hlinksldjump"/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28184" y="119675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5" action="ppaction://hlinksldjump"/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28184" y="573325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6" action="ppaction://hlinksldjump"/>
              </a:rPr>
              <a:t>B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476672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17" action="ppaction://hlinksldjump"/>
              </a:rPr>
              <a:t>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56376" y="5733256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18" action="ppaction://hlinksldjump"/>
              </a:rPr>
              <a:t>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7884368" y="1340768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19" action="ppaction://hlinksldjump"/>
              </a:rPr>
              <a:t>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56376" y="4869160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0" action="ppaction://hlinksldjump"/>
              </a:rPr>
              <a:t>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84368" y="2204864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1" action="ppaction://hlinksldjump"/>
              </a:rPr>
              <a:t>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56376" y="4077072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2" action="ppaction://hlinksldjump"/>
              </a:rPr>
              <a:t>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956376" y="3212976"/>
            <a:ext cx="558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3" action="ppaction://hlinksldjump"/>
              </a:rPr>
              <a:t>C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0"/>
            <a:ext cx="8435280" cy="2332856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Почему корпус компаса делают из меди алюминия и других материалов, но не из железа?</a:t>
            </a:r>
          </a:p>
        </p:txBody>
      </p:sp>
      <p:sp>
        <p:nvSpPr>
          <p:cNvPr id="4" name="Выгнутая вправо стрелка 3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4" name="Picture 2" descr="https://thumbs.gfycat.com/RecklessWeepyAmurratsnake-size_restricte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916832"/>
            <a:ext cx="568863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32657"/>
            <a:ext cx="5040560" cy="223224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Какие   лямки лучше   подходят для рюкзака  туриста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широкие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или узкие?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://www.hitmeister.de/media/2009/02/20/item/92/18/44/21/item_L_92184421_288200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44824"/>
            <a:ext cx="3347864" cy="4764268"/>
          </a:xfrm>
          <a:prstGeom prst="rect">
            <a:avLst/>
          </a:prstGeom>
          <a:noFill/>
        </p:spPr>
      </p:pic>
      <p:pic>
        <p:nvPicPr>
          <p:cNvPr id="31748" name="Picture 4" descr="http://www.guns.ua/assets/catalog/products/zoom/73570_mechok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212976"/>
            <a:ext cx="4191000" cy="3086101"/>
          </a:xfrm>
          <a:prstGeom prst="rect">
            <a:avLst/>
          </a:prstGeom>
          <a:noFill/>
        </p:spPr>
      </p:pic>
      <p:sp>
        <p:nvSpPr>
          <p:cNvPr id="5" name="Выгнутая вправо стрелка 4">
            <a:hlinkClick r:id="rId4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7859216" cy="103671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 каком чайнике быстрее закипит вода, в новом или старом, на стенках которого имеется накипь? (Чайники одинаковые.)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гнутая вправо стрелка 4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0" name="Picture 6" descr="https://hg-product.ru/uploads/images/blog/1%D0%A7%D0%B0%D0%B9%D0%BD%D0%B8%D0%B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827719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064896" cy="187220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каком из  кувшинов лучше хранить молоко без холодильника 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4" name="Picture 6" descr="http://ny-shop.ru/products_pictures/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16832"/>
            <a:ext cx="5976664" cy="4482498"/>
          </a:xfrm>
          <a:prstGeom prst="rect">
            <a:avLst/>
          </a:prstGeom>
          <a:noFill/>
        </p:spPr>
      </p:pic>
      <p:sp>
        <p:nvSpPr>
          <p:cNvPr id="4" name="Выгнутая вправо стрелка 3">
            <a:hlinkClick r:id="rId3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32656"/>
            <a:ext cx="8291264" cy="1684784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Почему буря, которая валит живые деревья летом, часто не может свалить стоящее рядом сухое дерево?  </a:t>
            </a:r>
          </a:p>
        </p:txBody>
      </p:sp>
      <p:pic>
        <p:nvPicPr>
          <p:cNvPr id="3076" name="Picture 4" descr="http://www.grani.lv/uploads/posts/2010-08/1281282041_dscf3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08920"/>
            <a:ext cx="4320480" cy="3241736"/>
          </a:xfrm>
          <a:prstGeom prst="rect">
            <a:avLst/>
          </a:prstGeom>
          <a:noFill/>
        </p:spPr>
      </p:pic>
      <p:pic>
        <p:nvPicPr>
          <p:cNvPr id="3078" name="Picture 6" descr="http://vitebskbiker.info/events/extreme_north/vitebskbiker_photos/photo48aab756cdeb54.12681918?picture"/>
          <p:cNvPicPr>
            <a:picLocks noChangeAspect="1" noChangeArrowheads="1"/>
          </p:cNvPicPr>
          <p:nvPr/>
        </p:nvPicPr>
        <p:blipFill>
          <a:blip r:embed="rId3" cstate="print"/>
          <a:srcRect l="18182" t="16667" r="13131" b="19697"/>
          <a:stretch>
            <a:fillRect/>
          </a:stretch>
        </p:blipFill>
        <p:spPr bwMode="auto">
          <a:xfrm>
            <a:off x="5364088" y="1988840"/>
            <a:ext cx="3449526" cy="4261179"/>
          </a:xfrm>
          <a:prstGeom prst="rect">
            <a:avLst/>
          </a:prstGeom>
          <a:noFill/>
        </p:spPr>
      </p:pic>
      <p:sp>
        <p:nvSpPr>
          <p:cNvPr id="5" name="Выгнутая вправо стрелка 4">
            <a:hlinkClick r:id="rId4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161277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Почему если выстрелить из мелкокалиберной винтовки в варёное яйцо, то в яйце образуется отверстие. А если выстрелить в сырое яйцо, то оно разлетается вдребезги?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гнутая вправо стрелка 4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196" name="Picture 4" descr="https://i.gifer.com/CRpH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864096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363272" cy="1612776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Почему деревянные предметы имеющие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одинаковую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температуру с металлическими,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ощупь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кажутся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холоднее?</a:t>
            </a:r>
          </a:p>
        </p:txBody>
      </p:sp>
      <p:pic>
        <p:nvPicPr>
          <p:cNvPr id="30724" name="Picture 4" descr="http://kotags.com/wp-content/uploads/2011/04/sw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4082819" cy="3062114"/>
          </a:xfrm>
          <a:prstGeom prst="rect">
            <a:avLst/>
          </a:prstGeom>
          <a:noFill/>
        </p:spPr>
      </p:pic>
      <p:pic>
        <p:nvPicPr>
          <p:cNvPr id="30726" name="Picture 6" descr="http://product-reviews.biz/images/homewares/wrought-iron-porch-swing-lattice-by-interna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4392488" cy="3239377"/>
          </a:xfrm>
          <a:prstGeom prst="rect">
            <a:avLst/>
          </a:prstGeom>
          <a:noFill/>
        </p:spPr>
      </p:pic>
      <p:sp>
        <p:nvSpPr>
          <p:cNvPr id="5" name="Выгнутая вправо стрелка 4">
            <a:hlinkClick r:id="rId4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8147248" cy="1252736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"Замерз - как на дне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морском». Правду ли говорят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дайверы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гнутая вправо стрелка 3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://vodolaz-infoclub.ru/wp-content/uploads/2015/02/vodola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57400"/>
            <a:ext cx="5809908" cy="441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064896" cy="15121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Плуг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 работы 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блестит, а без работы ржавеет».  Правду ли говорят крестьяне?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://www.amic.ru/images/gallery_04-2010/640.1_3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146799"/>
            <a:ext cx="5904656" cy="4433092"/>
          </a:xfrm>
          <a:prstGeom prst="rect">
            <a:avLst/>
          </a:prstGeom>
          <a:noFill/>
        </p:spPr>
      </p:pic>
      <p:sp>
        <p:nvSpPr>
          <p:cNvPr id="4" name="Выгнутая вправо стрелка 3">
            <a:hlinkClick r:id="rId3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8640960" cy="18002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Правду ли говорят электрики: «Горячее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соединение всегда холодное, а холодное - всегда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горячее».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://dizainremont.com/poleznoe/images/skrutka-spajka-svarka.jpg"/>
          <p:cNvPicPr>
            <a:picLocks noChangeAspect="1" noChangeArrowheads="1"/>
          </p:cNvPicPr>
          <p:nvPr/>
        </p:nvPicPr>
        <p:blipFill>
          <a:blip r:embed="rId2" cstate="print"/>
          <a:srcRect l="10606" r="18182"/>
          <a:stretch>
            <a:fillRect/>
          </a:stretch>
        </p:blipFill>
        <p:spPr bwMode="auto">
          <a:xfrm>
            <a:off x="5580112" y="2420888"/>
            <a:ext cx="2808312" cy="3446426"/>
          </a:xfrm>
          <a:prstGeom prst="rect">
            <a:avLst/>
          </a:prstGeom>
          <a:noFill/>
        </p:spPr>
      </p:pic>
      <p:sp>
        <p:nvSpPr>
          <p:cNvPr id="4" name="Выгнутая вправо стрелка 3">
            <a:hlinkClick r:id="rId3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http://www.nevadahomebuildershub.com/wp-content/uploads/2014/10/Electrical-Contractors-Suppli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2" y="2420888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218884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Зачем опытные пассажиры  ждут,  когда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поезд   начнет подходить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 станции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будет  замедлять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свое движение.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только тогда начинают перемещать свой  тяжелый чемодан к выходу  и двигаются по ходу движения?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kazalinsk.kz/NOVOSTI/Poez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1" y="2924944"/>
            <a:ext cx="4704523" cy="3528392"/>
          </a:xfrm>
          <a:prstGeom prst="rect">
            <a:avLst/>
          </a:prstGeom>
          <a:noFill/>
        </p:spPr>
      </p:pic>
      <p:sp>
        <p:nvSpPr>
          <p:cNvPr id="5" name="Выгнутая вправо стрелка 4">
            <a:hlinkClick r:id="rId3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Picture 2" descr="https://avatars.dzeninfra.ru/get-zen_doc/1926194/pub_5eae56ef7196c61aab116d52_5eae573d49d6c31325ad8b73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924944"/>
            <a:ext cx="3296899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244827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Даны весы, гири, свечка, спички. Как сделать так, чтобы весы находились минуту в равновесии, а потом нарушилось их равновесие. Прикасаться к весам и чашечкам этих весов - запрещено.</a:t>
            </a:r>
          </a:p>
        </p:txBody>
      </p:sp>
      <p:pic>
        <p:nvPicPr>
          <p:cNvPr id="22530" name="Picture 2" descr="http://im0-tub-ru.yandex.net/i?id=250143268-56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861048"/>
            <a:ext cx="3672408" cy="2448272"/>
          </a:xfrm>
          <a:prstGeom prst="rect">
            <a:avLst/>
          </a:prstGeom>
          <a:noFill/>
        </p:spPr>
      </p:pic>
      <p:pic>
        <p:nvPicPr>
          <p:cNvPr id="22534" name="Picture 6" descr="http://mob-news.com.ua/wp-content/uploads/2010/12/%D0%B2%D0%B5%D1%81%D1%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2962275" cy="3810000"/>
          </a:xfrm>
          <a:prstGeom prst="rect">
            <a:avLst/>
          </a:prstGeom>
          <a:noFill/>
        </p:spPr>
      </p:pic>
      <p:pic>
        <p:nvPicPr>
          <p:cNvPr id="22536" name="Picture 8" descr="http://arstyle.org/uploads/posts/2010-01/1264688236_1217163024_2.jpg"/>
          <p:cNvPicPr>
            <a:picLocks noChangeAspect="1" noChangeArrowheads="1"/>
          </p:cNvPicPr>
          <p:nvPr/>
        </p:nvPicPr>
        <p:blipFill>
          <a:blip r:embed="rId4" cstate="print"/>
          <a:srcRect l="3196" t="29054" r="4123" b="17681"/>
          <a:stretch>
            <a:fillRect/>
          </a:stretch>
        </p:blipFill>
        <p:spPr bwMode="auto">
          <a:xfrm>
            <a:off x="3203848" y="5589240"/>
            <a:ext cx="2088232" cy="792088"/>
          </a:xfrm>
          <a:prstGeom prst="rect">
            <a:avLst/>
          </a:prstGeom>
          <a:noFill/>
        </p:spPr>
      </p:pic>
      <p:sp>
        <p:nvSpPr>
          <p:cNvPr id="6" name="Выгнутая вправо стрелка 5">
            <a:hlinkClick r:id="rId5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2808312"/>
          </a:xfrm>
        </p:spPr>
        <p:txBody>
          <a:bodyPr>
            <a:normAutofit fontScale="85000" lnSpcReduction="20000"/>
          </a:bodyPr>
          <a:lstStyle/>
          <a:p>
            <a:pPr marL="0" indent="441325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> Имеются две экспериментальные установки.</a:t>
            </a:r>
          </a:p>
          <a:p>
            <a:pPr marL="0" indent="441325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1)Закипевшую воду из первой колбы непосредственно доливают к воде в калориметре </a:t>
            </a:r>
          </a:p>
          <a:p>
            <a:pPr marL="0" indent="441325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2) Вода из второй колбы самостоятельно переходит в калориметр в виде пара, где опять становится жидкостью. </a:t>
            </a:r>
          </a:p>
          <a:p>
            <a:pPr marL="0" indent="441325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Будет ли где-то температура выше, если да, то где и почему?</a:t>
            </a:r>
            <a:endParaRPr lang="ru-RU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 трех колбах находятся равные объемы пшеницы, бобов, гороха. Вопрос: при их высыпании, горка каких семян окажется выше, и почему?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Ответ.</a:t>
            </a: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Горка из пшеницы будет выше, так как семена имеют более шероховатую поверхность.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Выгнутая вправо стрелка 6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Picture 7" descr="z07-0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8496944" cy="268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363272" cy="1612776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"По собственной тени рост не меряй" - гласит узбекская пословица.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измерить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свой рост по тени?</a:t>
            </a:r>
          </a:p>
        </p:txBody>
      </p:sp>
      <p:pic>
        <p:nvPicPr>
          <p:cNvPr id="33796" name="Picture 4" descr="http://forum.alpari.ru/attachment.php?attachmentid=229012&amp;d=13661016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4864"/>
            <a:ext cx="5688632" cy="3857528"/>
          </a:xfrm>
          <a:prstGeom prst="rect">
            <a:avLst/>
          </a:prstGeom>
          <a:noFill/>
        </p:spPr>
      </p:pic>
      <p:sp>
        <p:nvSpPr>
          <p:cNvPr id="4" name="Выгнутая вправо стрелка 3">
            <a:hlinkClick r:id="rId3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80920" cy="172819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Зачем опытные водители привязывают к кузову автомобиля цепь, которая обязательно касается земли?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zador.3dn.ru/_si/0/73536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916832"/>
            <a:ext cx="6873491" cy="3888432"/>
          </a:xfrm>
          <a:prstGeom prst="rect">
            <a:avLst/>
          </a:prstGeom>
          <a:noFill/>
        </p:spPr>
      </p:pic>
      <p:sp>
        <p:nvSpPr>
          <p:cNvPr id="4" name="Выгнутая вправо стрелка 3">
            <a:hlinkClick r:id="rId3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208912" cy="18002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Зачем опытные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туристы, чтобы  вернуть первоначальную форму помятой металлической фляге, советуют частично наполнить флягу водой, плотно закрыть и подержать над костром?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гнутая вправо стрелка 3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6" descr="https://war39-45.ru/upload/iblock/4cb/4cbe2aa5373dcac3dd8de2b02f948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132856"/>
            <a:ext cx="5832648" cy="4297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57018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Зимовье зверей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548680"/>
            <a:ext cx="4968552" cy="5616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пришли к быку гусь и петух: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Пусти, брат, к себе погреться.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Нет, не пущу! У вас два крыла: одно постелешь, другим оденешься, так и перезимуете!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-А не пустишь, - говорит гусь, - так я весь мох из твоих стен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повыщиплю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 тебе же холодно будет.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Не пустишь? - говорит петух. - Так я взлечу на чердак и всю землю с потолка сгребу, тебе же холоднее будет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с точки зрения физика объяснить угрозы гуся и петуха?</a:t>
            </a:r>
          </a:p>
          <a:p>
            <a:endParaRPr lang="ru-RU" sz="2000" dirty="0"/>
          </a:p>
        </p:txBody>
      </p:sp>
      <p:sp>
        <p:nvSpPr>
          <p:cNvPr id="5" name="Выгнутая вправо стрелка 4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434" name="AutoShape 2" descr="https://advour.ru/wp-content/uploads/a/4/3/a43193efad21c89a546088c7e7d4f67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dvour.ru/wp-content/uploads/a/4/3/a43193efad21c89a546088c7e7d4f67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 l="23916" t="15350" r="40647" b="24800"/>
          <a:stretch>
            <a:fillRect/>
          </a:stretch>
        </p:blipFill>
        <p:spPr bwMode="auto">
          <a:xfrm>
            <a:off x="323528" y="2132856"/>
            <a:ext cx="356250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2736304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6500" b="1" dirty="0" smtClean="0">
                <a:latin typeface="Times New Roman" pitchFamily="18" charset="0"/>
                <a:cs typeface="Times New Roman" pitchFamily="18" charset="0"/>
              </a:rPr>
              <a:t>«Иван- крестьянский сын и </a:t>
            </a:r>
            <a:r>
              <a:rPr lang="ru-RU" sz="6500" b="1" dirty="0" err="1" smtClean="0">
                <a:latin typeface="Times New Roman" pitchFamily="18" charset="0"/>
                <a:cs typeface="Times New Roman" pitchFamily="18" charset="0"/>
              </a:rPr>
              <a:t>Чудо-Юдо</a:t>
            </a:r>
            <a:r>
              <a:rPr lang="ru-RU" sz="65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None/>
            </a:pP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Начал Иван - крестьянский сын смертный бой со Змеем- Горынычем. Он так быстро и сильно махал своей саблей, что она докрасна раскалилась, нельзя в руках держать. </a:t>
            </a:r>
          </a:p>
          <a:p>
            <a:pPr algn="just">
              <a:buNone/>
            </a:pP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Взмолился Иван царевич: «Спаси меня, красна девица! Сними с себя дорогой платочек, намочи в синем море да дай обернуть саблю!»</a:t>
            </a:r>
          </a:p>
          <a:p>
            <a:pPr algn="just">
              <a:buNone/>
            </a:pP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Почему сабля раскалилась? Благодаря какому физическому явлению ее горячо было держать?</a:t>
            </a:r>
            <a:endParaRPr lang="ru-RU" sz="5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гнутая вправо стрелка 3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410" name="Picture 2" descr="https://placepic.ru/wp-content/uploads/2021/07/25-17.jpg"/>
          <p:cNvPicPr>
            <a:picLocks noChangeAspect="1" noChangeArrowheads="1"/>
          </p:cNvPicPr>
          <p:nvPr/>
        </p:nvPicPr>
        <p:blipFill>
          <a:blip r:embed="rId3" cstate="print"/>
          <a:srcRect b="9022"/>
          <a:stretch>
            <a:fillRect/>
          </a:stretch>
        </p:blipFill>
        <p:spPr bwMode="auto">
          <a:xfrm>
            <a:off x="1979712" y="2996952"/>
            <a:ext cx="5328592" cy="3717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201622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«Сказка о попе и работнике его </a:t>
            </a:r>
            <a:r>
              <a:rPr lang="ru-RU" sz="5800" b="1" dirty="0" err="1" smtClean="0">
                <a:latin typeface="Times New Roman" pitchFamily="18" charset="0"/>
                <a:cs typeface="Times New Roman" pitchFamily="18" charset="0"/>
              </a:rPr>
              <a:t>Балде</a:t>
            </a:r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одной сказке, нанимая работника, хозяин предложил такое испытание: вот тебе бочка, наполни ее водой ровно наполовину, но смотри, палкой, веревкой или чем то другим для измерения пользоваться нельзя. Работник справился с заданием. Как он это сделал?</a:t>
            </a:r>
          </a:p>
        </p:txBody>
      </p:sp>
      <p:pic>
        <p:nvPicPr>
          <p:cNvPr id="23556" name="Picture 4" descr="http://infokanal55.ru/image/news/image/bar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420888"/>
            <a:ext cx="2562225" cy="3305175"/>
          </a:xfrm>
          <a:prstGeom prst="rect">
            <a:avLst/>
          </a:prstGeom>
          <a:noFill/>
        </p:spPr>
      </p:pic>
      <p:pic>
        <p:nvPicPr>
          <p:cNvPr id="23558" name="Picture 6" descr="http://allmum.ru/uploads/posts/2010-04/1271183817_hucbtjf2y3n7wa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2996952"/>
            <a:ext cx="4886255" cy="2736304"/>
          </a:xfrm>
          <a:prstGeom prst="rect">
            <a:avLst/>
          </a:prstGeom>
          <a:noFill/>
        </p:spPr>
      </p:pic>
      <p:sp>
        <p:nvSpPr>
          <p:cNvPr id="5" name="Выгнутая вправо стрелка 4">
            <a:hlinkClick r:id="rId4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8291264" cy="1324744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Почему верблюды легко передвигаются по песку?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://www.sostav.ru/articles/rus/2004/columns/gallery/images/big/20001-02447.jpg"/>
          <p:cNvPicPr>
            <a:picLocks noChangeAspect="1" noChangeArrowheads="1"/>
          </p:cNvPicPr>
          <p:nvPr/>
        </p:nvPicPr>
        <p:blipFill>
          <a:blip r:embed="rId2" cstate="print"/>
          <a:srcRect l="11502" r="665" b="23146"/>
          <a:stretch>
            <a:fillRect/>
          </a:stretch>
        </p:blipFill>
        <p:spPr bwMode="auto">
          <a:xfrm>
            <a:off x="755576" y="1916832"/>
            <a:ext cx="6048672" cy="3528392"/>
          </a:xfrm>
          <a:prstGeom prst="rect">
            <a:avLst/>
          </a:prstGeom>
          <a:noFill/>
        </p:spPr>
      </p:pic>
      <p:pic>
        <p:nvPicPr>
          <p:cNvPr id="39940" name="Picture 4" descr="http://elkin52.narod.ru/biofizika/soo/images/ve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77072"/>
            <a:ext cx="2862836" cy="2462040"/>
          </a:xfrm>
          <a:prstGeom prst="rect">
            <a:avLst/>
          </a:prstGeom>
          <a:noFill/>
        </p:spPr>
      </p:pic>
      <p:sp>
        <p:nvSpPr>
          <p:cNvPr id="5" name="Выгнутая вправо стрелка 4">
            <a:hlinkClick r:id="rId4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136904" cy="1296144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Почему животные в холодную погоду сворачиваются в «клубок»?</a:t>
            </a:r>
            <a:r>
              <a:rPr lang="ru-RU" dirty="0"/>
              <a:t>  </a:t>
            </a:r>
          </a:p>
        </p:txBody>
      </p:sp>
      <p:sp>
        <p:nvSpPr>
          <p:cNvPr id="4" name="Выгнутая вправо стрелка 3">
            <a:hlinkClick r:id="rId2" action="ppaction://hlinksldjump"/>
          </p:cNvPr>
          <p:cNvSpPr/>
          <p:nvPr/>
        </p:nvSpPr>
        <p:spPr>
          <a:xfrm>
            <a:off x="179512" y="6093296"/>
            <a:ext cx="731520" cy="568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338" name="Picture 2" descr="https://mtdata.ru/u24/photo44BC/20341697198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6882939" cy="4586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427</Words>
  <Application>Microsoft Office PowerPoint</Application>
  <PresentationFormat>Экран (4:3)</PresentationFormat>
  <Paragraphs>67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Зимовье зверей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Иванна В. Синицкая</cp:lastModifiedBy>
  <cp:revision>63</cp:revision>
  <dcterms:created xsi:type="dcterms:W3CDTF">2013-08-30T15:07:23Z</dcterms:created>
  <dcterms:modified xsi:type="dcterms:W3CDTF">2022-12-09T06:27:09Z</dcterms:modified>
</cp:coreProperties>
</file>