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eg" ContentType="image/jpeg"/>
  <Default Extension="xml" ContentType="application/xml"/>
  <Default Extension="rels" ContentType="application/vnd.openxmlformats-package.relationships+xml"/>
  <Default Extension="bin" ContentType="application/vnd.openxmlformats-officedocument.oleObject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presentation.xml" ContentType="application/vnd.openxmlformats-officedocument.presentationml.presentation.main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aveSubsetFonts="1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236" y="-90"/>
      </p:cViewPr>
      <p:guideLst>
        <p:guide pos="2160" orient="horz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 /><Relationship Id="rId11" Type="http://schemas.openxmlformats.org/officeDocument/2006/relationships/tableStyles" Target="tableStyles.xml" /><Relationship Id="rId12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" userDrawn="1">
  <p:cSld name="Титульный слайд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>
            <a:off x="1523999" y="1122363"/>
            <a:ext cx="9144000" cy="2387599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5" name="Подзаголовок 2" hidden="0"/>
          <p:cNvSpPr>
            <a:spLocks noGrp="1"/>
          </p:cNvSpPr>
          <p:nvPr isPhoto="0" userDrawn="0">
            <p:ph type="subTitle" idx="1" hasCustomPrompt="0"/>
          </p:nvPr>
        </p:nvSpPr>
        <p:spPr bwMode="auto">
          <a:xfrm>
            <a:off x="1523999" y="3602037"/>
            <a:ext cx="9144000" cy="165576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ru-RU"/>
          </a:p>
        </p:txBody>
      </p:sp>
      <p:sp>
        <p:nvSpPr>
          <p:cNvPr id="6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7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x" userDrawn="1">
  <p:cSld name="Заголовок и вертикальный текс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5" name="Вертикальный текст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6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7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vertTitleAndTx" userDrawn="1">
  <p:cSld name="Вертикальный заголовок и текс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Вертикальный заголовок 1" hidden="0"/>
          <p:cNvSpPr>
            <a:spLocks noGrp="1"/>
          </p:cNvSpPr>
          <p:nvPr isPhoto="0" userDrawn="0">
            <p:ph type="title" orient="vert" hasCustomPrompt="0"/>
          </p:nvPr>
        </p:nvSpPr>
        <p:spPr bwMode="auto">
          <a:xfrm>
            <a:off x="8724899" y="365124"/>
            <a:ext cx="2628900" cy="5811837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5" name="Вертикальный текст 2" hidden="0"/>
          <p:cNvSpPr>
            <a:spLocks noGrp="1"/>
          </p:cNvSpPr>
          <p:nvPr isPhoto="0" userDrawn="0">
            <p:ph type="body" orient="vert" idx="1" hasCustomPrompt="0"/>
          </p:nvPr>
        </p:nvSpPr>
        <p:spPr bwMode="auto">
          <a:xfrm>
            <a:off x="838199" y="365124"/>
            <a:ext cx="7734299" cy="5811837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 lang="ru-RU"/>
          </a:p>
        </p:txBody>
      </p:sp>
      <p:sp>
        <p:nvSpPr>
          <p:cNvPr id="6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7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" userDrawn="1">
  <p:cSld name="Заголовок и объект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 lang="ru-RU"/>
          </a:p>
        </p:txBody>
      </p:sp>
      <p:sp>
        <p:nvSpPr>
          <p:cNvPr id="6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7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secHead" userDrawn="1">
  <p:cSld name="Заголовок раздела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1849" y="1709737"/>
            <a:ext cx="10515600" cy="2852736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5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1849" y="4589462"/>
            <a:ext cx="10515600" cy="150018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Дата 3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7" name="Нижний колонтитул 4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омер слайда 5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Obj" userDrawn="1">
  <p:cSld name="Два объекта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sz="half" idx="1" hasCustomPrompt="0"/>
          </p:nvPr>
        </p:nvSpPr>
        <p:spPr bwMode="auto">
          <a:xfrm>
            <a:off x="838199" y="1825624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6" name="Объект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6172200" y="1825624"/>
            <a:ext cx="5181599" cy="4351338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woTxTwoObj" userDrawn="1">
  <p:cSld name="Сравнение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7" y="365124"/>
            <a:ext cx="10515600" cy="132556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5" name="Текст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9787" y="1681162"/>
            <a:ext cx="5157786" cy="823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3" hidden="0"/>
          <p:cNvSpPr>
            <a:spLocks noGrp="1"/>
          </p:cNvSpPr>
          <p:nvPr isPhoto="0" userDrawn="0">
            <p:ph sz="half" idx="2" hasCustomPrompt="0"/>
          </p:nvPr>
        </p:nvSpPr>
        <p:spPr bwMode="auto">
          <a:xfrm>
            <a:off x="839787" y="2505074"/>
            <a:ext cx="5157786" cy="3684587"/>
          </a:xfrm>
        </p:spPr>
        <p:txBody>
          <a:bodyPr/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7" name="Текст 4" hidden="0"/>
          <p:cNvSpPr>
            <a:spLocks noGrp="1"/>
          </p:cNvSpPr>
          <p:nvPr isPhoto="0" userDrawn="0">
            <p:ph type="body" sz="quarter" idx="3" hasCustomPrompt="0"/>
          </p:nvPr>
        </p:nvSpPr>
        <p:spPr bwMode="auto">
          <a:xfrm>
            <a:off x="6172200" y="1681162"/>
            <a:ext cx="5183187" cy="8239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8" name="Объект 5" hidden="0"/>
          <p:cNvSpPr>
            <a:spLocks noGrp="1"/>
          </p:cNvSpPr>
          <p:nvPr isPhoto="0" userDrawn="0">
            <p:ph sz="quarter" idx="4" hasCustomPrompt="0"/>
          </p:nvPr>
        </p:nvSpPr>
        <p:spPr bwMode="auto">
          <a:xfrm>
            <a:off x="6172200" y="2505074"/>
            <a:ext cx="5183187" cy="3684587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9" name="Дата 6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10" name="Нижний колонтитул 7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Номер слайда 8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titleOnly" userDrawn="1">
  <p:cSld name="Только заголовок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5" name="Дата 2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6" name="Нижний колонтитул 3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4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blank" userDrawn="1">
  <p:cSld name="Пустой слайд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Дата 1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5" name="Нижний колонтитул 2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3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objTx" userDrawn="1">
  <p:cSld name="Объект с подписью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7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>
            <a:off x="5183187" y="987424"/>
            <a:ext cx="6172200" cy="48736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ru-RU"/>
          </a:p>
        </p:txBody>
      </p:sp>
      <p:sp>
        <p:nvSpPr>
          <p:cNvPr id="6" name="Текст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7" y="2057400"/>
            <a:ext cx="3932236" cy="3811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matchingName="" preserve="1" showMasterPhAnim="0" type="picTx" userDrawn="1">
  <p:cSld name="Рисунок с подписью"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9787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ru-RU"/>
          </a:p>
        </p:txBody>
      </p:sp>
      <p:sp>
        <p:nvSpPr>
          <p:cNvPr id="5" name="Рисунок 2" hidden="0"/>
          <p:cNvSpPr>
            <a:spLocks noChangeAspect="1" noGrp="1"/>
          </p:cNvSpPr>
          <p:nvPr isPhoto="0" userDrawn="0">
            <p:ph type="pic" idx="1" hasCustomPrompt="0"/>
          </p:nvPr>
        </p:nvSpPr>
        <p:spPr bwMode="auto">
          <a:xfrm>
            <a:off x="5183187" y="987424"/>
            <a:ext cx="6172200" cy="4873624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ru-RU"/>
              <a:t>Click icon to add picture</a:t>
            </a:r>
            <a:endParaRPr lang="ru-RU"/>
          </a:p>
        </p:txBody>
      </p:sp>
      <p:sp>
        <p:nvSpPr>
          <p:cNvPr id="6" name="Текст 3" hidden="0"/>
          <p:cNvSpPr>
            <a:spLocks noGrp="1"/>
          </p:cNvSpPr>
          <p:nvPr isPhoto="0" userDrawn="0">
            <p:ph type="body" sz="half" idx="2" hasCustomPrompt="0"/>
          </p:nvPr>
        </p:nvSpPr>
        <p:spPr bwMode="auto">
          <a:xfrm>
            <a:off x="839787" y="2057400"/>
            <a:ext cx="3932236" cy="381158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7" name="Дата 4" hidden="0"/>
          <p:cNvSpPr>
            <a:spLocks noGrp="1"/>
          </p:cNvSpPr>
          <p:nvPr isPhoto="0" userDrawn="0">
            <p:ph type="dt" sz="half" idx="10" hasCustomPrompt="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8" name="Нижний колонтитул 5" hidden="0"/>
          <p:cNvSpPr>
            <a:spLocks noGrp="1"/>
          </p:cNvSpPr>
          <p:nvPr isPhoto="0" userDrawn="0">
            <p:ph type="ftr" sz="quarter" idx="11" hasCustomPrompt="0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6" hidden="0"/>
          <p:cNvSpPr>
            <a:spLocks noGrp="1"/>
          </p:cNvSpPr>
          <p:nvPr isPhoto="0" userDrawn="0">
            <p:ph type="sldNum" sz="quarter" idx="12" hasCustomPrompt="0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0">
  <p:cSld name="">
    <p:bg>
      <p:bgRef idx="1001">
        <a:schemeClr val="bg1"/>
      </p:bgRef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>
            <a:off x="838199" y="365124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Click to edit Master title style</a:t>
            </a:r>
            <a:endParaRPr lang="ru-RU"/>
          </a:p>
        </p:txBody>
      </p:sp>
      <p:sp>
        <p:nvSpPr>
          <p:cNvPr id="5" name="Text Placeholder 2" hidden="0"/>
          <p:cNvSpPr>
            <a:spLocks noGrp="1"/>
          </p:cNvSpPr>
          <p:nvPr isPhoto="0" userDrawn="0">
            <p:ph type="body" idx="1" hasCustomPrompt="0"/>
          </p:nvPr>
        </p:nvSpPr>
        <p:spPr bwMode="auto">
          <a:xfrm>
            <a:off x="838199" y="1825624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Click to edit Master text styles</a:t>
            </a:r>
            <a:endParaRPr/>
          </a:p>
          <a:p>
            <a:pPr lvl="1">
              <a:defRPr/>
            </a:pPr>
            <a:r>
              <a:rPr lang="ru-RU"/>
              <a:t>Second level</a:t>
            </a:r>
            <a:endParaRPr/>
          </a:p>
          <a:p>
            <a:pPr lvl="2">
              <a:defRPr/>
            </a:pPr>
            <a:r>
              <a:rPr lang="ru-RU"/>
              <a:t>Third level</a:t>
            </a:r>
            <a:endParaRPr/>
          </a:p>
          <a:p>
            <a:pPr lvl="3">
              <a:defRPr/>
            </a:pPr>
            <a:r>
              <a:rPr lang="ru-RU"/>
              <a:t>Fourth level</a:t>
            </a:r>
            <a:endParaRPr/>
          </a:p>
          <a:p>
            <a:pPr lvl="4">
              <a:defRPr/>
            </a:pPr>
            <a:r>
              <a:rPr lang="ru-RU"/>
              <a:t>Fifth level</a:t>
            </a:r>
            <a:endParaRPr lang="ru-RU"/>
          </a:p>
        </p:txBody>
      </p:sp>
      <p:sp>
        <p:nvSpPr>
          <p:cNvPr id="6" name="Date Placeholder 3" hidden="0"/>
          <p:cNvSpPr>
            <a:spLocks noGrp="1"/>
          </p:cNvSpPr>
          <p:nvPr isPhoto="0" userDrawn="0">
            <p:ph type="dt" sz="half" idx="2" hasCustomPrompt="0"/>
          </p:nvPr>
        </p:nvSpPr>
        <p:spPr bwMode="auto">
          <a:xfrm>
            <a:off x="838199" y="6356349"/>
            <a:ext cx="27432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ru-RU"/>
              <a:t/>
            </a:fld>
            <a:endParaRPr lang="ru-RU"/>
          </a:p>
        </p:txBody>
      </p:sp>
      <p:sp>
        <p:nvSpPr>
          <p:cNvPr id="7" name="Footer Placeholder 4" hidden="0"/>
          <p:cNvSpPr>
            <a:spLocks noGrp="1"/>
          </p:cNvSpPr>
          <p:nvPr isPhoto="0" userDrawn="0">
            <p:ph type="ftr" sz="quarter" idx="3" hasCustomPrompt="0"/>
          </p:nvPr>
        </p:nvSpPr>
        <p:spPr bwMode="auto">
          <a:xfrm>
            <a:off x="4038599" y="6356349"/>
            <a:ext cx="41148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 hidden="0"/>
          <p:cNvSpPr>
            <a:spLocks noGrp="1"/>
          </p:cNvSpPr>
          <p:nvPr isPhoto="0" userDrawn="0">
            <p:ph type="sldNum" sz="quarter" idx="4" hasCustomPrompt="0"/>
          </p:nvPr>
        </p:nvSpPr>
        <p:spPr bwMode="auto">
          <a:xfrm>
            <a:off x="8610599" y="6356349"/>
            <a:ext cx="27432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ru-RU"/>
              <a:t/>
            </a:fld>
            <a:endParaRPr lang="ru-RU"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accent1"/>
            </a:gs>
            <a:gs pos="43000">
              <a:srgbClr val="A2C6E7"/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 hidden="0"/>
          <p:cNvSpPr>
            <a:spLocks noGrp="1"/>
          </p:cNvSpPr>
          <p:nvPr isPhoto="0" userDrawn="0">
            <p:ph type="ctrTitle" hasCustomPrompt="0"/>
          </p:nvPr>
        </p:nvSpPr>
        <p:spPr bwMode="auto">
          <a:xfrm flipH="0" flipV="0">
            <a:off x="1523999" y="1122363"/>
            <a:ext cx="9144000" cy="4576761"/>
          </a:xfrm>
        </p:spPr>
        <p:txBody>
          <a:bodyPr vertOverflow="overflow" horzOverflow="clip" vert="horz" wrap="square" lIns="91440" tIns="45720" rIns="91440" bIns="45720" numCol="1" spcCol="0" rtlCol="0" fromWordArt="0" anchor="b" anchorCtr="0" forceAA="0" upright="0" compatLnSpc="0">
            <a:normAutofit fontScale="95000" lnSpcReduction="1000"/>
          </a:bodyPr>
          <a:lstStyle/>
          <a:p>
            <a:pPr marL="0" marR="0" indent="0" algn="ctr">
              <a:spcBef>
                <a:spcPts val="0"/>
              </a:spcBef>
              <a:spcAft>
                <a:spcPts val="0"/>
              </a:spcAft>
              <a:defRPr/>
            </a:pPr>
            <a:r>
              <a:rPr sz="1150">
                <a:latin typeface="Liberation Sans"/>
                <a:ea typeface="Liberation Sans"/>
                <a:cs typeface="Liberation Sans"/>
              </a:rPr>
              <a:t>Муниципальное бюджетное общеобразовательное учреждение</a:t>
            </a:r>
            <a:endParaRPr/>
          </a:p>
          <a:p>
            <a:pPr marL="0" marR="0" indent="0" algn="ctr">
              <a:spcBef>
                <a:spcPts val="0"/>
              </a:spcBef>
              <a:spcAft>
                <a:spcPts val="0"/>
              </a:spcAft>
              <a:defRPr/>
            </a:pPr>
            <a:r>
              <a:rPr sz="1150">
                <a:latin typeface="Liberation Sans"/>
                <a:ea typeface="Liberation Sans"/>
                <a:cs typeface="Liberation Sans"/>
              </a:rPr>
              <a:t>«Средняя общеобразовательная школа №5»</a:t>
            </a:r>
            <a:br>
              <a:rPr sz="1150">
                <a:latin typeface="Liberation Sans"/>
                <a:ea typeface="Liberation Sans"/>
                <a:cs typeface="Liberation Sans"/>
              </a:rPr>
            </a:br>
            <a:r>
              <a:rPr sz="1600">
                <a:latin typeface="Liberation Sans"/>
                <a:ea typeface="Liberation Sans"/>
                <a:cs typeface="Liberation Sans"/>
              </a:rPr>
              <a:t>V Региональная НПК учителей и обучающихся</a:t>
            </a:r>
            <a:endParaRPr sz="1600"/>
          </a:p>
          <a:p>
            <a:pPr>
              <a:defRPr/>
            </a:pPr>
            <a:r>
              <a:rPr sz="1600">
                <a:latin typeface="Liberation Sans"/>
                <a:ea typeface="Liberation Sans"/>
                <a:cs typeface="Liberation Sans"/>
              </a:rPr>
              <a:t>«Первые ступени больших открытий»</a:t>
            </a:r>
            <a:r>
              <a:rPr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endParaRPr sz="1600"/>
          </a:p>
          <a:p>
            <a:pPr>
              <a:defRPr/>
            </a:pPr>
            <a:r>
              <a:rPr sz="16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br>
              <a:rPr sz="16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endParaRPr sz="16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sz="20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ТЕМА:</a:t>
            </a:r>
            <a:br>
              <a:rPr sz="20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endParaRPr sz="2000" b="1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sz="16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ФОРМИРОВАНИЕ ЭКОЛОГИЧЕСКИХ ЗНАНИЙ У ОБУЧАЮЩИХСЯ 1-ГО КЛАССА СРЕДСТВАМИ ЦИФРОВЫХ ТЕХНОЛОГИЙ</a:t>
            </a:r>
            <a:r>
              <a:rPr sz="20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br>
              <a:rPr sz="20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endParaRPr sz="2000" b="1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r">
              <a:defRPr/>
            </a:pPr>
            <a:r>
              <a:rPr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br>
              <a:rPr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br>
              <a:rPr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br>
              <a:rPr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endParaRPr sz="14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algn="r">
              <a:defRPr/>
            </a:pPr>
            <a:r>
              <a:rPr sz="14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Выполнила</a:t>
            </a:r>
            <a:r>
              <a:rPr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:</a:t>
            </a:r>
            <a:br>
              <a:rPr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r>
              <a:rPr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учитель начальных классов</a:t>
            </a:r>
            <a:br>
              <a:rPr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r>
              <a:rPr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Шолтояну Андриана Дмитриевна</a:t>
            </a:r>
            <a:endParaRPr sz="14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br>
              <a:rPr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br>
              <a:rPr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endParaRPr sz="14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Реутов - 2022</a:t>
            </a:r>
            <a:br>
              <a:rPr sz="14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endParaRPr sz="14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accent1"/>
            </a:gs>
            <a:gs pos="46000">
              <a:srgbClr val="A6C9E8"/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sz="22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Цель исследования</a:t>
            </a:r>
            <a:r>
              <a:rPr sz="22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: </a:t>
            </a:r>
            <a:r>
              <a:rPr sz="20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изучение методики использования цифровых технологий с целью формирования экологических знаний у младших школьников на уроках окружающего мира.</a:t>
            </a:r>
            <a:endParaRPr sz="1200"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838199" y="3968749"/>
            <a:ext cx="5656299" cy="2208213"/>
          </a:xfrm>
        </p:spPr>
        <p:txBody>
          <a:bodyPr/>
          <a:lstStyle/>
          <a:p>
            <a:pPr>
              <a:defRPr/>
            </a:pPr>
            <a:r>
              <a:rPr sz="22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Экспериментальная база исследования</a:t>
            </a:r>
            <a:r>
              <a:rPr sz="22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:</a:t>
            </a:r>
            <a:r>
              <a:rPr sz="24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r>
              <a:rPr sz="20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Муниципальное бюджетное общеобразовательное учреждение средняя общеобразовательная школа города Реутов Московской Области «Школа № 5», 1 «Г» класс.</a:t>
            </a:r>
            <a:endParaRPr/>
          </a:p>
        </p:txBody>
      </p:sp>
      <p:sp>
        <p:nvSpPr>
          <p:cNvPr id="6" name="" hidden="0"/>
          <p:cNvSpPr/>
          <p:nvPr isPhoto="0" userDrawn="0"/>
        </p:nvSpPr>
        <p:spPr bwMode="auto">
          <a:xfrm flipH="0" flipV="0">
            <a:off x="13832338" y="6034536"/>
            <a:ext cx="418878" cy="619246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noAutofit/>
          </a:bodyPr>
          <a:p>
            <a:pPr>
              <a:defRPr/>
            </a:pPr>
            <a:endParaRPr/>
          </a:p>
        </p:txBody>
      </p:sp>
      <p:pic>
        <p:nvPicPr>
          <p:cNvPr id="7" name="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 flipH="0" flipV="0">
            <a:off x="7032408" y="1491276"/>
            <a:ext cx="4915364" cy="47158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accent1"/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 flipH="0" flipV="0">
            <a:off x="838199" y="365124"/>
            <a:ext cx="10515600" cy="1047749"/>
          </a:xfrm>
        </p:spPr>
        <p:txBody>
          <a:bodyPr/>
          <a:lstStyle/>
          <a:p>
            <a:pPr algn="ctr">
              <a:defRPr/>
            </a:pPr>
            <a:r>
              <a:rPr sz="26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РЕЗУЛЬТАТЫ КОНСТАТИРУЮЩЕГО ЭТАПА ЭКСПЕРИМЕНТА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954124" y="5813352"/>
            <a:ext cx="4698999" cy="666749"/>
          </a:xfrm>
        </p:spPr>
        <p:txBody>
          <a:bodyPr/>
          <a:lstStyle/>
          <a:p>
            <a:pPr>
              <a:defRPr/>
            </a:pPr>
            <a:r>
              <a:rPr sz="16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Уровень интереса обучающихся 1 “Г” класса к </a:t>
            </a:r>
            <a:endParaRPr sz="1600" b="1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0" indent="0">
              <a:buFont typeface="Arial"/>
              <a:buNone/>
              <a:defRPr/>
            </a:pPr>
            <a:r>
              <a:rPr sz="16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использованию  цифровых технологий.</a:t>
            </a:r>
            <a:endParaRPr/>
          </a:p>
        </p:txBody>
      </p:sp>
      <p:sp>
        <p:nvSpPr>
          <p:cNvPr id="6" name="" hidden="0"/>
          <p:cNvSpPr/>
          <p:nvPr isPhoto="0" userDrawn="0"/>
        </p:nvSpPr>
        <p:spPr bwMode="auto">
          <a:xfrm>
            <a:off x="9365809" y="6673214"/>
            <a:ext cx="254916" cy="36579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endParaRPr/>
          </a:p>
        </p:txBody>
      </p:sp>
      <p:pic>
        <p:nvPicPr>
          <p:cNvPr id="7" name="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 flipH="0" flipV="0">
            <a:off x="763624" y="1693292"/>
            <a:ext cx="10628187" cy="4056559"/>
          </a:xfrm>
          <a:prstGeom prst="rect">
            <a:avLst/>
          </a:prstGeom>
        </p:spPr>
      </p:pic>
      <p:sp>
        <p:nvSpPr>
          <p:cNvPr id="8" name="" hidden="0"/>
          <p:cNvSpPr txBox="1"/>
          <p:nvPr isPhoto="0" userDrawn="0"/>
        </p:nvSpPr>
        <p:spPr bwMode="auto">
          <a:xfrm flipH="0" flipV="0">
            <a:off x="6178624" y="5813352"/>
            <a:ext cx="4427499" cy="841374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Autofit/>
          </a:bodyPr>
          <a:p>
            <a:pPr>
              <a:defRPr/>
            </a:pPr>
            <a:r>
              <a:rPr sz="16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Уровень экологических знаний обучающихся 1 “Г” класса.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accent1"/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" hidden="0"/>
          <p:cNvSpPr/>
          <p:nvPr isPhoto="0" userDrawn="0"/>
        </p:nvSpPr>
        <p:spPr bwMode="auto">
          <a:xfrm flipH="0" flipV="0">
            <a:off x="938250" y="634999"/>
            <a:ext cx="10017124" cy="6048374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noAutofit/>
          </a:bodyPr>
          <a:p>
            <a:pPr>
              <a:defRPr/>
            </a:pPr>
            <a:r>
              <a:rPr sz="26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РЕЗУЛЬТАТЫ ФОРМИРУЮЩЕГО ЭТАПА ЭКСПЕРИМЕНТА</a:t>
            </a:r>
            <a:r>
              <a:rPr sz="26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 </a:t>
            </a:r>
            <a:br>
              <a:rPr sz="26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endParaRPr sz="26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endParaRPr sz="26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sz="2100" b="0" i="1" u="sng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Были проведены уроки и внеурочное </a:t>
            </a:r>
            <a:endParaRPr sz="2100" b="0" i="1" u="sng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sz="2100" b="0" i="1" u="sng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занятие на темы:</a:t>
            </a:r>
            <a:endParaRPr sz="2100" b="0" i="1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endParaRPr sz="2100" b="0" i="1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“Как зимой помочь птицам?” </a:t>
            </a:r>
            <a:endParaRPr sz="20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“Как живут животные?” </a:t>
            </a:r>
            <a:endParaRPr sz="20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“Откуда в наш дом приходит вода и куда она уходит?” </a:t>
            </a:r>
            <a:endParaRPr sz="20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“Как живут растения?” </a:t>
            </a:r>
            <a:endParaRPr sz="20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“Что мы знаем о народах России?” </a:t>
            </a:r>
            <a:endParaRPr sz="20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“На что похожа наша планета?” </a:t>
            </a:r>
            <a:endParaRPr sz="20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“Что такое зоопарк?” </a:t>
            </a:r>
            <a:endParaRPr sz="20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“Движение звука” </a:t>
            </a:r>
            <a:endParaRPr sz="20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“Борьба с мусором”</a:t>
            </a:r>
            <a:br>
              <a:rPr sz="18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endParaRPr sz="18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accent1"/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>
          <a:xfrm flipH="0" flipV="0">
            <a:off x="1255749" y="365124"/>
            <a:ext cx="10098049" cy="1063624"/>
          </a:xfrm>
        </p:spPr>
        <p:txBody>
          <a:bodyPr/>
          <a:lstStyle/>
          <a:p>
            <a:pPr>
              <a:defRPr/>
            </a:pPr>
            <a:r>
              <a:rPr sz="26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РЕЗУЛЬТАТЫ ФОРМИРУЮЩЕГО ЭТАПА ЭКСПЕРИМЕНТА</a:t>
            </a:r>
            <a:endParaRPr/>
          </a:p>
        </p:txBody>
      </p:sp>
      <p:sp>
        <p:nvSpPr>
          <p:cNvPr id="5" name="" hidden="0"/>
          <p:cNvSpPr/>
          <p:nvPr isPhoto="0" userDrawn="0"/>
        </p:nvSpPr>
        <p:spPr bwMode="auto">
          <a:xfrm>
            <a:off x="11032684" y="6176962"/>
            <a:ext cx="254916" cy="36579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endParaRPr/>
          </a:p>
        </p:txBody>
      </p:sp>
      <p:pic>
        <p:nvPicPr>
          <p:cNvPr id="6" name="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 flipH="0" flipV="0">
            <a:off x="1287499" y="1158874"/>
            <a:ext cx="7905749" cy="543464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accent1"/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sz="26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РЕЗУЛЬТАТЫ КОНТРОЛЬНОГО ЭТАПА ЭКСПЕРИМЕНТА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>
          <a:xfrm flipH="0" flipV="0">
            <a:off x="604874" y="5953124"/>
            <a:ext cx="5259424" cy="779463"/>
          </a:xfrm>
        </p:spPr>
        <p:txBody>
          <a:bodyPr/>
          <a:lstStyle/>
          <a:p>
            <a:pPr>
              <a:defRPr/>
            </a:pPr>
            <a:r>
              <a:rPr sz="17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Результаты анкетирования 1 и 2. Уровень интереса к цифровым технологиям обучающихся 1 “Г” класса.</a:t>
            </a:r>
            <a:endParaRPr/>
          </a:p>
        </p:txBody>
      </p:sp>
      <p:sp>
        <p:nvSpPr>
          <p:cNvPr id="6" name="" hidden="0"/>
          <p:cNvSpPr/>
          <p:nvPr isPhoto="0" userDrawn="0"/>
        </p:nvSpPr>
        <p:spPr bwMode="auto">
          <a:xfrm>
            <a:off x="9032434" y="5434965"/>
            <a:ext cx="254916" cy="365795"/>
          </a:xfrm>
        </p:spPr>
        <p:txBody>
          <a:bodyPr rot="0" spcFirstLastPara="0" vertOverflow="overflow" horzOverflow="clip" vert="horz" wrap="square" lIns="91440" tIns="45720" rIns="91440" bIns="45720" numCol="1" spcCol="0" rtlCol="0" fromWordArt="0" anchor="t" anchorCtr="0" forceAA="0" upright="0" compatLnSpc="1">
            <a:prstTxWarp prst="textNoShape"/>
            <a:spAutoFit/>
          </a:bodyPr>
          <a:p>
            <a:pPr>
              <a:defRPr/>
            </a:pPr>
            <a:endParaRPr/>
          </a:p>
        </p:txBody>
      </p:sp>
      <p:pic>
        <p:nvPicPr>
          <p:cNvPr id="7" name="" hidden="0"/>
          <p:cNvPicPr>
            <a:picLocks noChangeAspect="1"/>
          </p:cNvPicPr>
          <p:nvPr isPhoto="0" userDrawn="0"/>
        </p:nvPicPr>
        <p:blipFill>
          <a:blip r:embed="rId2"/>
          <a:stretch/>
        </p:blipFill>
        <p:spPr bwMode="auto">
          <a:xfrm flipH="0" flipV="0">
            <a:off x="604874" y="1418200"/>
            <a:ext cx="10429875" cy="4459173"/>
          </a:xfrm>
          <a:prstGeom prst="rect">
            <a:avLst/>
          </a:prstGeom>
        </p:spPr>
      </p:pic>
      <p:sp>
        <p:nvSpPr>
          <p:cNvPr id="8" name="" hidden="0"/>
          <p:cNvSpPr txBox="1"/>
          <p:nvPr isPhoto="0" userDrawn="0"/>
        </p:nvSpPr>
        <p:spPr bwMode="auto">
          <a:xfrm flipH="0" flipV="0">
            <a:off x="6272249" y="5877374"/>
            <a:ext cx="4492624" cy="1027974"/>
          </a:xfrm>
          <a:prstGeom prst="rect">
            <a:avLst/>
          </a:prstGeom>
          <a:noFill/>
        </p:spPr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Autofit/>
          </a:bodyPr>
          <a:p>
            <a:pPr>
              <a:defRPr/>
            </a:pPr>
            <a:r>
              <a:rPr sz="17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Результаты тестирования 1 и 2. Уровень экологических знаний обучающихся 1 “Г” класса.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 show="1">
  <p:cSld name="">
    <p:bg>
      <p:bgPr shadeToTitle="0">
        <a:gradFill>
          <a:gsLst>
            <a:gs pos="0">
              <a:schemeClr val="accent1"/>
            </a:gs>
            <a:gs pos="100000">
              <a:srgbClr val="FFFFFF"/>
            </a:gs>
          </a:gsLst>
          <a:lin ang="0" scaled="1"/>
        </a:gradFill>
      </p:bgPr>
    </p:bg>
    <p:spTree>
      <p:nvGrpSpPr>
        <p:cNvPr id="1" name="" hidden="0"/>
        <p:cNvGrpSpPr/>
        <p:nvPr isPhoto="0" userDrawn="0"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Заголовок 1" hidden="0"/>
          <p:cNvSpPr>
            <a:spLocks noGrp="1"/>
          </p:cNvSpPr>
          <p:nvPr isPhoto="0" userDrawn="0">
            <p:ph type="title" hasCustomPrompt="0"/>
          </p:nvPr>
        </p:nvSpPr>
        <p:spPr bwMode="auto"/>
        <p:txBody>
          <a:bodyPr/>
          <a:lstStyle/>
          <a:p>
            <a:pPr>
              <a:defRPr/>
            </a:pPr>
            <a:r>
              <a:rPr sz="2600" b="1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ВЫВОДЫ</a:t>
            </a:r>
            <a:endParaRPr/>
          </a:p>
        </p:txBody>
      </p:sp>
      <p:sp>
        <p:nvSpPr>
          <p:cNvPr id="5" name="Объект 2" hidden="0"/>
          <p:cNvSpPr>
            <a:spLocks noGrp="1"/>
          </p:cNvSpPr>
          <p:nvPr isPhoto="0" userDrawn="0">
            <p:ph idx="1" hasCustomPrompt="0"/>
          </p:nvPr>
        </p:nvSpPr>
        <p:spPr bwMode="auto"/>
        <p:txBody>
          <a:bodyPr vertOverflow="overflow" horzOverflow="clip" vert="horz" wrap="square" lIns="91440" tIns="45720" rIns="91440" bIns="45720" numCol="1" spcCol="0" rtlCol="0" fromWordArt="0" anchor="t" anchorCtr="0" forceAA="0" upright="0" compatLnSpc="0">
            <a:normAutofit/>
          </a:bodyPr>
          <a:lstStyle/>
          <a:p>
            <a:pPr marL="0" indent="0">
              <a:buFont typeface="Arial"/>
              <a:buNone/>
              <a:defRPr/>
            </a:pPr>
            <a:r>
              <a:rPr lang="ru-RU" sz="2000" b="0" i="0" u="none" strike="noStrike" cap="none" spc="0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1.Сравнивая результаты констатирующего и формирующего этапов мы видим, что уровень интереса обучающихся 1 “Г”  класса к цифровым технологиям  изменился:  высокий уровень интереса повысился с 32% до 68%, средний уровень интереса понизился с 60% до 28%, а низкий уровень опустился с 8% до 4%.</a:t>
            </a:r>
            <a:endParaRPr sz="2000"/>
          </a:p>
          <a:p>
            <a:pPr marL="0" indent="0">
              <a:buFont typeface="Arial"/>
              <a:buNone/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2. Сравнивая результаты тестирования 1 и 2, видно, что высокий уровень экологических знаний обучающихся 1 “Г” класса повысился с 36% до 64 %, средний уровень экологических знаний  понизился с 52% до 32%, а нижний уровень понизился с 12 % до 4%.</a:t>
            </a:r>
            <a:endParaRPr sz="20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0" indent="0">
              <a:buFont typeface="Arial"/>
              <a:buNone/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3. Суммарный результат опыта экспериментальной работы показал, что использование цифровых технологий проведенных на уроках, повысил уровень </a:t>
            </a:r>
            <a:r>
              <a:rPr sz="20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экологических </a:t>
            </a:r>
            <a:r>
              <a:rPr sz="20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знаний обучающихся 1 “Г” класса .</a:t>
            </a:r>
            <a:endParaRPr sz="20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  <a:p>
            <a:pPr marL="0" indent="0">
              <a:buFont typeface="Arial"/>
              <a:buNone/>
              <a:defRPr/>
            </a:pPr>
            <a:r>
              <a:rPr sz="20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  <a:t>4. Опытно-экспериментальная работа доказала ранее выдвинутую гипотезу. Эксперимент прошел успешно и достиг своей цели.</a:t>
            </a:r>
            <a:br>
              <a:rPr sz="1600" b="0" i="0" u="none">
                <a:solidFill>
                  <a:srgbClr val="000000"/>
                </a:solidFill>
                <a:latin typeface="Calibri"/>
                <a:ea typeface="Calibri"/>
                <a:cs typeface="Calibri"/>
              </a:rPr>
            </a:br>
            <a:endParaRPr sz="1600" b="0" i="0" u="none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000" advClick="1"/>
    </mc:Choice>
    <mc:Fallback>
      <p:transition advClick="1"/>
    </mc:Fallback>
  </mc:AlternateContent>
</p:sld>
</file>

<file path=ppt/theme/_rels/theme1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R7-Office/6.3.1.43</Application>
  <DocSecurity>0</DocSecurity>
  <PresentationFormat>Widescreen</PresentationFormat>
  <Paragraphs>0</Paragraphs>
  <Slides>7</Slides>
  <Notes>7</Notes>
  <HiddenSlides>0</HiddenSlides>
  <MMClips>2</MMClips>
  <ScaleCrop>0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Theme 1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dc:identifier/>
  <dc:language/>
  <cp:lastModifiedBy>Soltoianu Andriana</cp:lastModifiedBy>
  <cp:revision>6</cp:revision>
  <dcterms:created xsi:type="dcterms:W3CDTF">2012-12-03T06:56:55Z</dcterms:created>
  <dcterms:modified xsi:type="dcterms:W3CDTF">2022-02-13T10:02:23Z</dcterms:modified>
  <cp:category/>
  <cp:contentStatus/>
  <cp:version/>
</cp:coreProperties>
</file>