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 /><Relationship Id="rId11" Type="http://schemas.openxmlformats.org/officeDocument/2006/relationships/tableStyles" Target="tableStyles.xml" /><Relationship Id="rId12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3999" y="1122363"/>
            <a:ext cx="9144000" cy="2387599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3999" y="3602037"/>
            <a:ext cx="9144000" cy="16557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899" y="365124"/>
            <a:ext cx="2628900" cy="5811837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199" y="365124"/>
            <a:ext cx="7734299" cy="5811837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49" y="1709737"/>
            <a:ext cx="10515600" cy="2852736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49" y="4589462"/>
            <a:ext cx="10515600" cy="150018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199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4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365124"/>
            <a:ext cx="10515600" cy="132556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7" y="1681162"/>
            <a:ext cx="5157786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7" y="2505074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7" y="987424"/>
            <a:ext cx="6172200" cy="4873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7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7" y="987424"/>
            <a:ext cx="6172200" cy="487362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7" y="2057400"/>
            <a:ext cx="3932236" cy="3811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199" y="365124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5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199" y="182562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6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199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7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599" y="6356349"/>
            <a:ext cx="41148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599" y="6356349"/>
            <a:ext cx="27432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1"/>
            </a:gs>
            <a:gs pos="43000">
              <a:srgbClr val="A2C6E7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 flipH="0" flipV="0">
            <a:off x="1523999" y="1122363"/>
            <a:ext cx="9144000" cy="4576761"/>
          </a:xfrm>
        </p:spPr>
        <p:txBody>
          <a:bodyPr vertOverflow="overflow" horzOverflow="clip" vert="horz" wrap="square" lIns="91440" tIns="45720" rIns="91440" bIns="45720" numCol="1" spcCol="0" rtlCol="0" fromWordArt="0" anchor="b" anchorCtr="0" forceAA="0" upright="0" compatLnSpc="0">
            <a:normAutofit fontScale="95000" lnSpcReduction="1000"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sz="1150">
                <a:latin typeface="Liberation Sans"/>
                <a:ea typeface="Liberation Sans"/>
                <a:cs typeface="Liberation Sans"/>
              </a:rPr>
              <a:t>Муниципальное бюджетное общеобразовательное учреждение</a:t>
            </a:r>
            <a:endParaRPr/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defRPr/>
            </a:pPr>
            <a:r>
              <a:rPr sz="1150">
                <a:latin typeface="Liberation Sans"/>
                <a:ea typeface="Liberation Sans"/>
                <a:cs typeface="Liberation Sans"/>
              </a:rPr>
              <a:t>«Средняя общеобразовательная школа №5»</a:t>
            </a:r>
            <a:br>
              <a:rPr sz="1150">
                <a:latin typeface="Liberation Sans"/>
                <a:ea typeface="Liberation Sans"/>
                <a:cs typeface="Liberation Sans"/>
              </a:rPr>
            </a:br>
            <a:r>
              <a:rPr sz="1600">
                <a:latin typeface="Liberation Sans"/>
                <a:ea typeface="Liberation Sans"/>
                <a:cs typeface="Liberation Sans"/>
              </a:rPr>
              <a:t>V Региональная НПК учителей и обучающихся</a:t>
            </a:r>
            <a:endParaRPr sz="1600"/>
          </a:p>
          <a:p>
            <a:pPr>
              <a:defRPr/>
            </a:pPr>
            <a:r>
              <a:rPr sz="1600">
                <a:latin typeface="Liberation Sans"/>
                <a:ea typeface="Liberation Sans"/>
                <a:cs typeface="Liberation Sans"/>
              </a:rPr>
              <a:t>«Первые ступени больших открытий»</a:t>
            </a:r>
            <a:r>
              <a:rPr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endParaRPr sz="1600"/>
          </a:p>
          <a:p>
            <a:pPr>
              <a:defRPr/>
            </a:pPr>
            <a:r>
              <a:rPr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br>
              <a:rPr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16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ТЕМА:</a:t>
            </a:r>
            <a:br>
              <a:rPr sz="20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2000" b="1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1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ФОРМИРОВАНИЕ ЭКОЛОГИЧЕСКИХ ЗНАНИЙ У ОБУЧАЮЩИХСЯ 1-ГО КЛАССА СРЕДСТВАМИ ЦИФРОВЫХ ТЕХНОЛОГИЙ</a:t>
            </a:r>
            <a:r>
              <a:rPr sz="20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br>
              <a:rPr sz="20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2000" b="1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r">
              <a:defRPr/>
            </a:pPr>
            <a: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1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r">
              <a:defRPr/>
            </a:pPr>
            <a:r>
              <a:rPr sz="14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Выполнила</a:t>
            </a:r>
            <a: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учитель начальных классов</a:t>
            </a: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Шолтояну Андриана Дмитриевна</a:t>
            </a:r>
            <a:endParaRPr sz="1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1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Реутов - 2022</a:t>
            </a:r>
            <a:br>
              <a:rPr sz="1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14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1"/>
            </a:gs>
            <a:gs pos="46000">
              <a:srgbClr val="A6C9E8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Цель исследования</a:t>
            </a:r>
            <a:r>
              <a:rPr sz="22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изучение методики использования цифровых технологий с целью формирования экологических знаний у младших школьников на уроках окружающего мира.</a:t>
            </a:r>
            <a:endParaRPr sz="1200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38199" y="3968749"/>
            <a:ext cx="5656299" cy="2208213"/>
          </a:xfrm>
        </p:spPr>
        <p:txBody>
          <a:bodyPr/>
          <a:lstStyle/>
          <a:p>
            <a:pPr>
              <a:defRPr/>
            </a:pPr>
            <a:r>
              <a:rPr sz="22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Экспериментальная база исследования</a:t>
            </a:r>
            <a:r>
              <a:rPr sz="22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</a:t>
            </a:r>
            <a:r>
              <a:rPr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Муниципальное бюджетное общеобразовательное учреждение средняя общеобразовательная школа города Реутов Московской Области «Школа № 5», 1 «Г» класс.</a:t>
            </a:r>
            <a:endParaRPr/>
          </a:p>
        </p:txBody>
      </p:sp>
      <p:sp>
        <p:nvSpPr>
          <p:cNvPr id="6" name="" hidden="0"/>
          <p:cNvSpPr/>
          <p:nvPr isPhoto="0" userDrawn="0"/>
        </p:nvSpPr>
        <p:spPr bwMode="auto">
          <a:xfrm flipH="0" flipV="0">
            <a:off x="13832338" y="6034536"/>
            <a:ext cx="418878" cy="619246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endParaRPr/>
          </a:p>
        </p:txBody>
      </p:sp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7032408" y="1491276"/>
            <a:ext cx="4915364" cy="47158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838199" y="365124"/>
            <a:ext cx="10515600" cy="1047749"/>
          </a:xfrm>
        </p:spPr>
        <p:txBody>
          <a:bodyPr/>
          <a:lstStyle/>
          <a:p>
            <a:pPr algn="ctr">
              <a:defRPr/>
            </a:pPr>
            <a: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РЕЗУЛЬТАТЫ КОНСТАТИРУЮЩЕГО ЭТАПА ЭКСПЕРИМЕНТА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954124" y="5813352"/>
            <a:ext cx="4698999" cy="666749"/>
          </a:xfrm>
        </p:spPr>
        <p:txBody>
          <a:bodyPr/>
          <a:lstStyle/>
          <a:p>
            <a:pPr>
              <a:defRPr/>
            </a:pPr>
            <a:r>
              <a:rPr sz="1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Уровень интереса обучающихся 1 “Г” класса к </a:t>
            </a:r>
            <a:endParaRPr sz="1600" b="1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Font typeface="Arial"/>
              <a:buNone/>
              <a:defRPr/>
            </a:pPr>
            <a:r>
              <a:rPr sz="1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использованию  цифровых технологий.</a:t>
            </a:r>
            <a:endParaRPr/>
          </a:p>
        </p:txBody>
      </p:sp>
      <p:sp>
        <p:nvSpPr>
          <p:cNvPr id="6" name="" hidden="0"/>
          <p:cNvSpPr/>
          <p:nvPr isPhoto="0" userDrawn="0"/>
        </p:nvSpPr>
        <p:spPr bwMode="auto">
          <a:xfrm>
            <a:off x="9365809" y="6673214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763624" y="1693292"/>
            <a:ext cx="10628187" cy="4056559"/>
          </a:xfrm>
          <a:prstGeom prst="rect">
            <a:avLst/>
          </a:prstGeom>
        </p:spPr>
      </p:pic>
      <p:sp>
        <p:nvSpPr>
          <p:cNvPr id="8" name="" hidden="0"/>
          <p:cNvSpPr txBox="1"/>
          <p:nvPr isPhoto="0" userDrawn="0"/>
        </p:nvSpPr>
        <p:spPr bwMode="auto">
          <a:xfrm flipH="0" flipV="0">
            <a:off x="6178624" y="5813352"/>
            <a:ext cx="4427499" cy="84137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r>
              <a:rPr sz="1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Уровень экологических знаний обучающихся 1 “Г” класса.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" hidden="0"/>
          <p:cNvSpPr/>
          <p:nvPr isPhoto="0" userDrawn="0"/>
        </p:nvSpPr>
        <p:spPr bwMode="auto">
          <a:xfrm flipH="0" flipV="0">
            <a:off x="938250" y="634999"/>
            <a:ext cx="10017124" cy="6048374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noAutofit/>
          </a:bodyPr>
          <a:p>
            <a:pPr>
              <a:defRPr/>
            </a:pPr>
            <a: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РЕЗУЛЬТАТЫ ФОРМИРУЮЩЕГО ЭТАПА ЭКСПЕРИМЕНТА</a:t>
            </a:r>
            <a:r>
              <a:rPr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br>
              <a:rPr sz="26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26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endParaRPr sz="26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100" b="0" i="1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Были проведены уроки и внеурочное </a:t>
            </a:r>
            <a:endParaRPr sz="2100" b="0" i="1" u="sng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100" b="0" i="1" u="sng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занятие на темы:</a:t>
            </a:r>
            <a:endParaRPr sz="2100" b="0" i="1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endParaRPr sz="2100" b="0" i="1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“Как зимой помочь птицам?”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“Как живут животные?”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“Откуда в наш дом приходит вода и куда она уходит?”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“Как живут растения?”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“Что мы знаем о народах России?”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“На что похожа наша планета?”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“Что такое зоопарк?”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“Движение звука” 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“Борьба с мусором”</a:t>
            </a:r>
            <a:br>
              <a:rPr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18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1255749" y="365124"/>
            <a:ext cx="10098049" cy="1063624"/>
          </a:xfrm>
        </p:spPr>
        <p:txBody>
          <a:bodyPr/>
          <a:lstStyle/>
          <a:p>
            <a:pPr>
              <a:defRPr/>
            </a:pPr>
            <a: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РЕЗУЛЬТАТЫ ФОРМИРУЮЩЕГО ЭТАПА ЭКСПЕРИМЕНТА</a:t>
            </a:r>
            <a:endParaRPr/>
          </a:p>
        </p:txBody>
      </p:sp>
      <p:sp>
        <p:nvSpPr>
          <p:cNvPr id="5" name="" hidden="0"/>
          <p:cNvSpPr/>
          <p:nvPr isPhoto="0" userDrawn="0"/>
        </p:nvSpPr>
        <p:spPr bwMode="auto">
          <a:xfrm>
            <a:off x="11032684" y="6176962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1287499" y="1158874"/>
            <a:ext cx="7905749" cy="54346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РЕЗУЛЬТАТЫ КОНТРОЛЬНОГО ЭТАПА ЭКСПЕРИМЕНТА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604874" y="5953124"/>
            <a:ext cx="5259424" cy="779463"/>
          </a:xfrm>
        </p:spPr>
        <p:txBody>
          <a:bodyPr/>
          <a:lstStyle/>
          <a:p>
            <a:pPr>
              <a:defRPr/>
            </a:pPr>
            <a:r>
              <a:rPr sz="1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Результаты анкетирования 1 и 2. Уровень интереса к цифровым технологиям обучающихся 1 “Г” класса.</a:t>
            </a:r>
            <a:endParaRPr/>
          </a:p>
        </p:txBody>
      </p:sp>
      <p:sp>
        <p:nvSpPr>
          <p:cNvPr id="6" name="" hidden="0"/>
          <p:cNvSpPr/>
          <p:nvPr isPhoto="0" userDrawn="0"/>
        </p:nvSpPr>
        <p:spPr bwMode="auto">
          <a:xfrm>
            <a:off x="9032434" y="5434965"/>
            <a:ext cx="254916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>
              <a:defRPr/>
            </a:pPr>
            <a:endParaRPr/>
          </a:p>
        </p:txBody>
      </p:sp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604874" y="1418200"/>
            <a:ext cx="10429875" cy="4459173"/>
          </a:xfrm>
          <a:prstGeom prst="rect">
            <a:avLst/>
          </a:prstGeom>
        </p:spPr>
      </p:pic>
      <p:sp>
        <p:nvSpPr>
          <p:cNvPr id="8" name="" hidden="0"/>
          <p:cNvSpPr txBox="1"/>
          <p:nvPr isPhoto="0" userDrawn="0"/>
        </p:nvSpPr>
        <p:spPr bwMode="auto">
          <a:xfrm flipH="0" flipV="0">
            <a:off x="6272249" y="5877374"/>
            <a:ext cx="4492624" cy="102797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Autofit/>
          </a:bodyPr>
          <a:p>
            <a:pPr>
              <a:defRPr/>
            </a:pPr>
            <a:r>
              <a:rPr sz="17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Результаты тестирования 1 и 2. Уровень экологических знаний обучающихся 1 “Г” класса.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gradFill>
          <a:gsLst>
            <a:gs pos="0">
              <a:schemeClr val="accent1"/>
            </a:gs>
            <a:gs pos="100000">
              <a:srgbClr val="FFFFFF"/>
            </a:gs>
          </a:gsLst>
          <a:lin ang="0" scaled="1"/>
        </a:gradFill>
      </p:bgPr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2600" b="1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ВЫВОДЫ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lang="ru-RU" sz="2000" b="0" i="0" u="none" strike="noStrike" cap="none" spc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1.Сравнивая результаты констатирующего и формирующего этапов мы видим, что уровень интереса обучающихся 1 “Г”  класса к цифровым технологиям  изменился:  высокий уровень интереса повысился с 32% до 68%, средний уровень интереса понизился с 60% до 28%, а низкий уровень опустился с 8% до 4%.</a:t>
            </a:r>
            <a:endParaRPr sz="2000"/>
          </a:p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2. Сравнивая результаты тестирования 1 и 2, видно, что высокий уровень экологических знаний обучающихся 1 “Г” класса повысился с 36% до 64 %, средний уровень экологических знаний  понизился с 52% до 32%, а нижний уровень понизился с 12 % до 4%.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3. Суммарный результат опыта экспериментальной работы показал, что использование цифровых технологий проведенных на уроках, повысил уровень 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экологических </a:t>
            </a: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знаний обучающихся 1 “Г” класса .</a:t>
            </a:r>
            <a:endParaRPr sz="20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4. Опытно-экспериментальная работа доказала ранее выдвинутую гипотезу. Эксперимент прошел успешно и достиг своей цели.</a:t>
            </a:r>
            <a:br>
              <a:rPr sz="1600" b="0" i="0" u="none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sz="1600" b="0" i="0" u="none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R7-Office/6.3.1.43</Application>
  <DocSecurity>0</DocSecurity>
  <PresentationFormat>Widescreen</PresentationFormat>
  <Paragraphs>0</Paragraphs>
  <Slides>7</Slides>
  <Notes>7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Soltoianu Andriana</cp:lastModifiedBy>
  <cp:revision>6</cp:revision>
  <dcterms:created xsi:type="dcterms:W3CDTF">2012-12-03T06:56:55Z</dcterms:created>
  <dcterms:modified xsi:type="dcterms:W3CDTF">2022-02-13T10:02:23Z</dcterms:modified>
  <cp:category/>
  <cp:contentStatus/>
  <cp:version/>
</cp:coreProperties>
</file>