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5" r:id="rId2"/>
    <p:sldId id="256" r:id="rId3"/>
    <p:sldId id="274" r:id="rId4"/>
    <p:sldId id="270" r:id="rId5"/>
    <p:sldId id="258" r:id="rId6"/>
    <p:sldId id="279" r:id="rId7"/>
    <p:sldId id="257" r:id="rId8"/>
    <p:sldId id="259" r:id="rId9"/>
    <p:sldId id="260" r:id="rId10"/>
    <p:sldId id="277" r:id="rId11"/>
    <p:sldId id="273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9" r:id="rId20"/>
    <p:sldId id="27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60000"/>
    <a:srgbClr val="D00000"/>
    <a:srgbClr val="6F3505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>
        <p:scale>
          <a:sx n="70" d="100"/>
          <a:sy n="70" d="100"/>
        </p:scale>
        <p:origin x="-2730" y="-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0A10-0BE0-4A48-BC5D-2F22105150F1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5A83-F15C-439A-908B-9C35EFBD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315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0A10-0BE0-4A48-BC5D-2F22105150F1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5A83-F15C-439A-908B-9C35EFBD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81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0A10-0BE0-4A48-BC5D-2F22105150F1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5A83-F15C-439A-908B-9C35EFBD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578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0A10-0BE0-4A48-BC5D-2F22105150F1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5A83-F15C-439A-908B-9C35EFBD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35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0A10-0BE0-4A48-BC5D-2F22105150F1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5A83-F15C-439A-908B-9C35EFBD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14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0A10-0BE0-4A48-BC5D-2F22105150F1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5A83-F15C-439A-908B-9C35EFBD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91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0A10-0BE0-4A48-BC5D-2F22105150F1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5A83-F15C-439A-908B-9C35EFBD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3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0A10-0BE0-4A48-BC5D-2F22105150F1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5A83-F15C-439A-908B-9C35EFBD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430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0A10-0BE0-4A48-BC5D-2F22105150F1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5A83-F15C-439A-908B-9C35EFBD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57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0A10-0BE0-4A48-BC5D-2F22105150F1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5A83-F15C-439A-908B-9C35EFBD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5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70A10-0BE0-4A48-BC5D-2F22105150F1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5A83-F15C-439A-908B-9C35EFBD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1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70A10-0BE0-4A48-BC5D-2F22105150F1}" type="datetimeFigureOut">
              <a:rPr lang="ru-RU" smtClean="0"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A5A83-F15C-439A-908B-9C35EFBD44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88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85765"/>
            <a:ext cx="5351476" cy="43127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2" r="12388"/>
          <a:stretch/>
        </p:blipFill>
        <p:spPr>
          <a:xfrm>
            <a:off x="5436096" y="688853"/>
            <a:ext cx="3491093" cy="45097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Изба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2"/>
          <a:stretch/>
        </p:blipFill>
        <p:spPr bwMode="auto">
          <a:xfrm>
            <a:off x="323528" y="52645"/>
            <a:ext cx="8461773" cy="625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8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4591"/>
            <a:ext cx="903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4" charset="0"/>
                <a:ea typeface="Microsoft YaHei" charset="-122"/>
              </a:rPr>
              <a:t>Орнамент </a:t>
            </a:r>
            <a:r>
              <a:rPr lang="ru-RU" sz="28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- (от лат. </a:t>
            </a:r>
            <a:r>
              <a:rPr lang="ru-RU" sz="2800" b="1" dirty="0" err="1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ornamentum</a:t>
            </a:r>
            <a:r>
              <a:rPr lang="ru-RU" sz="28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 - украшение), узор, состоящий из ритмически упорядоченных элементов; предназначается для украшения различных </a:t>
            </a:r>
            <a:r>
              <a:rPr lang="ru-RU" sz="2800" b="1" dirty="0" smtClean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предметов.</a:t>
            </a:r>
            <a:endParaRPr lang="ru-RU" sz="2800" b="1" dirty="0">
              <a:solidFill>
                <a:srgbClr val="990000"/>
              </a:solidFill>
              <a:latin typeface="Comic Sans MS" pitchFamily="64" charset="0"/>
              <a:ea typeface="Microsoft YaHei" charset="-12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018181"/>
            <a:ext cx="2385406" cy="3254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Плюшевая Кошка ВКонтакт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733" y="2018181"/>
            <a:ext cx="2057029" cy="1919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071148"/>
            <a:ext cx="2921866" cy="1057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elenabalashova.ru/%D0%BC%D0%BE%D0%B8%20%D0%B2%D0%B8%D0%B4%D0%B5%D0%BE/2011/12/a.slvysh.f07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18181"/>
            <a:ext cx="2602159" cy="29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3528" y="5273083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Язык орнамента является самым древним языком, возникшим задолго до появления </a:t>
            </a:r>
            <a:r>
              <a:rPr lang="ru-RU" sz="2400" b="1" dirty="0" smtClean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письменности.</a:t>
            </a:r>
            <a:endParaRPr lang="ru-RU" sz="2400" b="1" dirty="0">
              <a:solidFill>
                <a:srgbClr val="860000"/>
              </a:solidFill>
              <a:latin typeface="Comic Sans MS" pitchFamily="64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675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05010736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20801"/>
            <a:ext cx="3973364" cy="2980023"/>
          </a:xfrm>
          <a:prstGeom prst="rect">
            <a:avLst/>
          </a:prstGeom>
        </p:spPr>
      </p:pic>
      <p:pic>
        <p:nvPicPr>
          <p:cNvPr id="5" name="Рисунок 4" descr="vish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84" y="1478958"/>
            <a:ext cx="4536503" cy="16420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159544"/>
            <a:ext cx="4752528" cy="1319414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latin typeface="Comic Sans MS" panose="030F0702030302020204" pitchFamily="66" charset="0"/>
                <a:ea typeface="Calibri"/>
                <a:cs typeface="Times New Roman"/>
              </a:rPr>
              <a:t>Значение символов </a:t>
            </a:r>
            <a:r>
              <a:rPr lang="ru-RU" altLang="ru-RU" sz="3600" b="1" dirty="0">
                <a:latin typeface="Comic Sans MS" panose="030F0702030302020204" pitchFamily="66" charset="0"/>
                <a:ea typeface="Calibri"/>
                <a:cs typeface="Times New Roman"/>
              </a:rPr>
              <a:t>в вышивке</a:t>
            </a:r>
            <a:endParaRPr lang="ru-RU" sz="3600" b="1" dirty="0">
              <a:latin typeface="Comic Sans MS" panose="030F0702030302020204" pitchFamily="66" charset="0"/>
              <a:ea typeface="Calibri"/>
              <a:cs typeface="Times New Roman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3121040"/>
            <a:ext cx="8653884" cy="3168351"/>
          </a:xfrm>
        </p:spPr>
        <p:txBody>
          <a:bodyPr>
            <a:no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/>
                <a:cs typeface="Times New Roman"/>
              </a:rPr>
              <a:t>Солнце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Calibri"/>
                <a:cs typeface="Times New Roman"/>
              </a:rPr>
              <a:t> </a:t>
            </a:r>
            <a:r>
              <a:rPr lang="ru-RU" sz="26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почиталось как источник жизни, обладающей великой очистительной и охранительной силой. К нему обращались с молитвами о плодородии и благоденствии. Косой крест с загнутыми концами – солярный знак - солнцеворот (смена  дня и ночи, времен года).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9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586" y="-99392"/>
            <a:ext cx="8229600" cy="1143000"/>
          </a:xfrm>
        </p:spPr>
        <p:txBody>
          <a:bodyPr>
            <a:normAutofit/>
          </a:bodyPr>
          <a:lstStyle/>
          <a:p>
            <a:pPr lvl="0" defTabSz="449263" fontAlgn="base">
              <a:spcAft>
                <a:spcPct val="0"/>
              </a:spcAft>
            </a:pPr>
            <a:r>
              <a:rPr lang="ru-RU" altLang="ru-RU" sz="36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>Значение символов </a:t>
            </a:r>
            <a:r>
              <a:rPr lang="ru-RU" altLang="ru-RU" sz="3600" b="1" dirty="0" smtClean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>в </a:t>
            </a:r>
            <a:r>
              <a:rPr lang="ru-RU" altLang="ru-RU" sz="36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>вышивке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836712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4" charset="0"/>
                <a:ea typeface="Microsoft YaHei" charset="-122"/>
              </a:rPr>
              <a:t>Птицы</a:t>
            </a:r>
            <a:r>
              <a:rPr lang="ru-RU" altLang="ru-RU" sz="2400" b="1" dirty="0">
                <a:solidFill>
                  <a:srgbClr val="663300"/>
                </a:solidFill>
                <a:latin typeface="Comic Sans MS" pitchFamily="64" charset="0"/>
                <a:ea typeface="Microsoft YaHei" charset="-122"/>
              </a:rPr>
              <a:t> </a:t>
            </a:r>
            <a:r>
              <a:rPr lang="ru-RU" altLang="ru-RU" sz="2400" b="1" dirty="0">
                <a:solidFill>
                  <a:srgbClr val="000000"/>
                </a:solidFill>
                <a:latin typeface="Comic Sans MS" pitchFamily="64" charset="0"/>
                <a:ea typeface="Microsoft YaHei" charset="-122"/>
              </a:rPr>
              <a:t>открывали двери неба весной и закрывали осенью. </a:t>
            </a:r>
            <a:r>
              <a:rPr lang="ru-RU" altLang="ru-RU" sz="2400" b="1" dirty="0">
                <a:solidFill>
                  <a:srgbClr val="992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4" charset="0"/>
                <a:ea typeface="Microsoft YaHei" charset="-122"/>
              </a:rPr>
              <a:t>Птица</a:t>
            </a:r>
            <a:r>
              <a:rPr lang="ru-RU" altLang="ru-RU" sz="2400" b="1" dirty="0">
                <a:solidFill>
                  <a:srgbClr val="000000"/>
                </a:solidFill>
                <a:latin typeface="Comic Sans MS" pitchFamily="64" charset="0"/>
                <a:ea typeface="Microsoft YaHei" charset="-122"/>
              </a:rPr>
              <a:t> – это обитатель мира небесного. Они  символизировали тепло, свет, любовь и счастье, предвещали урожай и богатство</a:t>
            </a:r>
            <a:r>
              <a:rPr lang="ru-RU" altLang="ru-RU" sz="2400" b="1" dirty="0" smtClean="0">
                <a:solidFill>
                  <a:srgbClr val="000000"/>
                </a:solidFill>
                <a:latin typeface="Comic Sans MS" pitchFamily="64" charset="0"/>
                <a:ea typeface="Microsoft YaHei" charset="-122"/>
              </a:rPr>
              <a:t>.</a:t>
            </a:r>
            <a:endParaRPr lang="ru-RU" sz="2400" dirty="0"/>
          </a:p>
        </p:txBody>
      </p:sp>
      <p:pic>
        <p:nvPicPr>
          <p:cNvPr id="20490" name="Picture 10" descr="https://cs1.livemaster.ru/storage/1f/69/c09e3de3f3eec3da4fd5e7c0fdsa--svadebnyj-salon-rushnik-s-vyshivkoj-zhar-ptits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t="6444" r="7665"/>
          <a:stretch/>
        </p:blipFill>
        <p:spPr bwMode="auto">
          <a:xfrm>
            <a:off x="281942" y="3356992"/>
            <a:ext cx="3648094" cy="281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0648">
            <a:off x="4874246" y="892394"/>
            <a:ext cx="4699552" cy="539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46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28196"/>
            <a:ext cx="5175340" cy="3456384"/>
          </a:xfrm>
        </p:spPr>
        <p:txBody>
          <a:bodyPr>
            <a:noAutofit/>
          </a:bodyPr>
          <a:lstStyle/>
          <a:p>
            <a:pPr lvl="0" defTabSz="449263" fontAlgn="base">
              <a:spcAft>
                <a:spcPct val="0"/>
              </a:spcAft>
            </a:pPr>
            <a:r>
              <a:rPr lang="ru-RU" altLang="ru-RU" sz="2800" b="1" dirty="0" smtClean="0">
                <a:solidFill>
                  <a:srgbClr val="D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Древо </a:t>
            </a:r>
            <a:r>
              <a:rPr lang="ru-RU" altLang="ru-RU" sz="2800" b="1" dirty="0">
                <a:solidFill>
                  <a:srgbClr val="D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жизни</a:t>
            </a:r>
            <a:r>
              <a:rPr lang="ru-RU" altLang="ru-RU" sz="2400" b="1" dirty="0">
                <a:solidFill>
                  <a:srgbClr val="000000"/>
                </a:solidFill>
                <a:latin typeface="Comic Sans MS" pitchFamily="64" charset="0"/>
                <a:ea typeface="Microsoft YaHei" charset="-122"/>
                <a:cs typeface="+mn-cs"/>
              </a:rPr>
              <a:t>, </a:t>
            </a:r>
            <a:r>
              <a:rPr lang="ru-RU" altLang="ru-RU" sz="24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  <a:cs typeface="+mn-cs"/>
              </a:rPr>
              <a:t>райское </a:t>
            </a:r>
            <a:r>
              <a:rPr lang="ru-RU" altLang="ru-RU" sz="2400" b="1" dirty="0" smtClean="0">
                <a:solidFill>
                  <a:srgbClr val="990000"/>
                </a:solidFill>
                <a:latin typeface="Comic Sans MS" pitchFamily="64" charset="0"/>
                <a:ea typeface="Microsoft YaHei" charset="-122"/>
                <a:cs typeface="+mn-cs"/>
              </a:rPr>
              <a:t>дерево </a:t>
            </a:r>
            <a:r>
              <a:rPr lang="ru-RU" altLang="ru-RU" sz="24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  <a:cs typeface="+mn-cs"/>
              </a:rPr>
              <a:t>– излюбленный мотив </a:t>
            </a:r>
            <a:r>
              <a:rPr lang="ru-RU" altLang="ru-RU" sz="2400" b="1" dirty="0" smtClean="0">
                <a:solidFill>
                  <a:srgbClr val="990000"/>
                </a:solidFill>
                <a:latin typeface="Comic Sans MS" pitchFamily="64" charset="0"/>
                <a:ea typeface="Microsoft YaHei" charset="-122"/>
                <a:cs typeface="+mn-cs"/>
              </a:rPr>
              <a:t>восточнославянской </a:t>
            </a:r>
            <a:r>
              <a:rPr lang="ru-RU" altLang="ru-RU" sz="24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  <a:cs typeface="+mn-cs"/>
              </a:rPr>
              <a:t>вышивки, дерево, рождающее новую жизнь. Считалось символом жизни, единства рода, его </a:t>
            </a:r>
            <a:r>
              <a:rPr lang="ru-RU" altLang="ru-RU" sz="23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  <a:cs typeface="+mn-cs"/>
              </a:rPr>
              <a:t>продолжением и благополучием.</a:t>
            </a:r>
          </a:p>
        </p:txBody>
      </p:sp>
      <p:pic>
        <p:nvPicPr>
          <p:cNvPr id="3074" name="Picture 2" descr="C:\Users\Asus\Desktop\drevo_mir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47051"/>
            <a:ext cx="3402107" cy="50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8" y="4005064"/>
            <a:ext cx="4392488" cy="189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42586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49263" fontAlgn="base"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>Значение символов в вышивке</a:t>
            </a:r>
            <a:endParaRPr lang="ru-RU" altLang="ru-RU" sz="3600" b="1" dirty="0">
              <a:solidFill>
                <a:srgbClr val="6B0E00"/>
              </a:solidFill>
              <a:latin typeface="Comic Sans MS" pitchFamily="64" charset="0"/>
              <a:ea typeface="Microsoft YaHe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1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0" y="1196752"/>
            <a:ext cx="4680520" cy="2131461"/>
          </a:xfrm>
        </p:spPr>
        <p:txBody>
          <a:bodyPr>
            <a:normAutofit/>
          </a:bodyPr>
          <a:lstStyle/>
          <a:p>
            <a:pPr marL="0" lvl="0" indent="0" algn="ctr" defTabSz="449263" fontAlgn="base">
              <a:spcBef>
                <a:spcPct val="0"/>
              </a:spcBef>
              <a:spcAft>
                <a:spcPct val="0"/>
              </a:spcAft>
              <a:buSzPct val="100000"/>
              <a:buNone/>
            </a:pPr>
            <a:r>
              <a:rPr lang="ru-RU" altLang="ru-RU" sz="2400" b="1" dirty="0">
                <a:solidFill>
                  <a:srgbClr val="000000"/>
                </a:solidFill>
                <a:latin typeface="Comic Sans MS" pitchFamily="64" charset="0"/>
                <a:ea typeface="Microsoft YaHei" charset="-122"/>
              </a:rPr>
              <a:t>Среди домашних животных славяне более других почитали </a:t>
            </a:r>
            <a:r>
              <a:rPr lang="ru-RU" altLang="ru-RU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коня</a:t>
            </a:r>
            <a:r>
              <a:rPr lang="ru-RU" altLang="ru-RU" sz="2400" b="1" dirty="0">
                <a:solidFill>
                  <a:srgbClr val="000000"/>
                </a:solidFill>
                <a:latin typeface="Comic Sans MS" pitchFamily="64" charset="0"/>
                <a:ea typeface="Microsoft YaHei" charset="-122"/>
              </a:rPr>
              <a:t>, который считался хранителем домашнего </a:t>
            </a:r>
            <a:r>
              <a:rPr lang="ru-RU" altLang="ru-RU" sz="2400" b="1" dirty="0" smtClean="0">
                <a:solidFill>
                  <a:srgbClr val="000000"/>
                </a:solidFill>
                <a:latin typeface="Comic Sans MS" pitchFamily="64" charset="0"/>
                <a:ea typeface="Microsoft YaHei" charset="-122"/>
              </a:rPr>
              <a:t>очага.</a:t>
            </a:r>
            <a:r>
              <a:rPr lang="ru-RU" altLang="ru-RU" sz="2400" dirty="0" smtClean="0">
                <a:solidFill>
                  <a:srgbClr val="663300"/>
                </a:solidFill>
                <a:latin typeface="Times New Roman" pitchFamily="16" charset="0"/>
                <a:ea typeface="Microsoft YaHei" charset="-122"/>
              </a:rPr>
              <a:t> </a:t>
            </a:r>
            <a:endParaRPr lang="ru-RU" altLang="ru-RU" sz="2400" dirty="0">
              <a:solidFill>
                <a:srgbClr val="663300"/>
              </a:solidFill>
              <a:latin typeface="Times New Roman" pitchFamily="16" charset="0"/>
              <a:ea typeface="Microsoft YaHei" charset="-122"/>
            </a:endParaRPr>
          </a:p>
        </p:txBody>
      </p:sp>
      <p:pic>
        <p:nvPicPr>
          <p:cNvPr id="2050" name="Picture 2" descr="C:\Users\Asus\Desktop\a.slvysh.f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05210"/>
            <a:ext cx="4119613" cy="51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42586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49263" fontAlgn="base"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>Значение символов в вышивке</a:t>
            </a:r>
            <a:endParaRPr lang="ru-RU" altLang="ru-RU" sz="3600" b="1" dirty="0">
              <a:solidFill>
                <a:srgbClr val="6B0E00"/>
              </a:solidFill>
              <a:latin typeface="Comic Sans MS" pitchFamily="64" charset="0"/>
              <a:ea typeface="Microsoft YaHei" charset="-122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5" r="660"/>
          <a:stretch>
            <a:fillRect/>
          </a:stretch>
        </p:blipFill>
        <p:spPr>
          <a:xfrm>
            <a:off x="133499" y="3328213"/>
            <a:ext cx="4438501" cy="28389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0903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3528" y="1989538"/>
            <a:ext cx="48441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altLang="ru-RU" sz="2400" b="1" dirty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В древности женщину обожествляли,  она являлась символом единства сил земли и неба, от которых зависела жизнь человека. Изображали ее в виде женской фигуры с птицами в поднятых руках.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036" y="1024779"/>
            <a:ext cx="89118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 err="1">
                <a:solidFill>
                  <a:srgbClr val="D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4" charset="0"/>
                <a:ea typeface="Microsoft YaHei" charset="-122"/>
              </a:rPr>
              <a:t>Макошь</a:t>
            </a:r>
            <a:r>
              <a:rPr lang="ru-RU" altLang="ru-RU" sz="24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</a:rPr>
              <a:t> – мать-сыра земля </a:t>
            </a:r>
            <a:r>
              <a:rPr lang="ru-RU" altLang="ru-RU" sz="2400" b="1" dirty="0" smtClean="0">
                <a:solidFill>
                  <a:srgbClr val="6B0E00"/>
                </a:solidFill>
                <a:latin typeface="Comic Sans MS" pitchFamily="64" charset="0"/>
                <a:ea typeface="Microsoft YaHei" charset="-122"/>
              </a:rPr>
              <a:t>(</a:t>
            </a:r>
            <a:r>
              <a:rPr lang="ru-RU" altLang="ru-RU" sz="24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</a:rPr>
              <a:t>мать хорошего урожая)</a:t>
            </a:r>
            <a:br>
              <a:rPr lang="ru-RU" altLang="ru-RU" sz="24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</a:rPr>
            </a:br>
            <a:endParaRPr lang="ru-RU" sz="240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42586" y="-99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49263" fontAlgn="base"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>Значение символов в вышивке</a:t>
            </a:r>
            <a:endParaRPr lang="ru-RU" altLang="ru-RU" sz="3600" b="1" dirty="0">
              <a:solidFill>
                <a:srgbClr val="6B0E00"/>
              </a:solidFill>
              <a:latin typeface="Comic Sans MS" pitchFamily="64" charset="0"/>
              <a:ea typeface="Microsoft YaHei" charset="-122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6"/>
          <a:stretch/>
        </p:blipFill>
        <p:spPr bwMode="auto">
          <a:xfrm>
            <a:off x="5209919" y="1625526"/>
            <a:ext cx="3562267" cy="455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38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C:\Users\Asus\Desktop\0_56ddc_806956f7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30" y="1400803"/>
            <a:ext cx="6167194" cy="43324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116632"/>
            <a:ext cx="59766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</a:rPr>
              <a:t>Символика цвета</a:t>
            </a:r>
            <a:r>
              <a:rPr lang="ru-RU" altLang="ru-RU" sz="32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</a:rPr>
              <a:t/>
            </a:r>
            <a:br>
              <a:rPr lang="ru-RU" altLang="ru-RU" sz="32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</a:rPr>
            </a:br>
            <a:endParaRPr lang="ru-RU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105479" y="1588725"/>
            <a:ext cx="293101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4" charset="0"/>
                <a:ea typeface="Microsoft YaHei" charset="-122"/>
              </a:rPr>
              <a:t>Белый цвет </a:t>
            </a:r>
            <a:r>
              <a:rPr lang="ru-RU" altLang="ru-RU" sz="2400" b="1" dirty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чаще всего цвет </a:t>
            </a:r>
            <a:r>
              <a:rPr lang="ru-RU" altLang="ru-RU" sz="2400" b="1" dirty="0" smtClean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фона;</a:t>
            </a:r>
            <a:r>
              <a:rPr lang="ru-RU" altLang="ru-RU" sz="2400" b="1" dirty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 </a:t>
            </a:r>
            <a:r>
              <a:rPr lang="ru-RU" altLang="ru-RU" sz="2400" b="1" dirty="0" smtClean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мастерицы </a:t>
            </a:r>
            <a:r>
              <a:rPr lang="ru-RU" altLang="ru-RU" sz="2400" b="1" dirty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его называют «землей», потому этот цвет  олицетворяет женское начало и символизирует чистоту, свет, благо</a:t>
            </a:r>
            <a:r>
              <a:rPr lang="ru-RU" altLang="ru-RU" sz="2400" b="1" dirty="0" smtClean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.</a:t>
            </a:r>
            <a:endParaRPr lang="ru-RU" sz="2800" b="1" dirty="0">
              <a:solidFill>
                <a:srgbClr val="860000"/>
              </a:solidFill>
              <a:latin typeface="Comic Sans MS" pitchFamily="64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29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6" r="34880"/>
          <a:stretch/>
        </p:blipFill>
        <p:spPr bwMode="auto">
          <a:xfrm>
            <a:off x="4499992" y="562372"/>
            <a:ext cx="422623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332656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</a:rPr>
              <a:t>Символика цвета</a:t>
            </a:r>
            <a:br>
              <a:rPr lang="ru-RU" altLang="ru-RU" sz="32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</a:rPr>
            </a:b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935018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4" charset="0"/>
                <a:ea typeface="Microsoft YaHei" charset="-122"/>
              </a:rPr>
              <a:t>Красный</a:t>
            </a:r>
            <a:r>
              <a:rPr lang="ru-RU" altLang="ru-RU" sz="2800" b="1" dirty="0" smtClean="0">
                <a:solidFill>
                  <a:srgbClr val="000000"/>
                </a:solidFill>
                <a:latin typeface="Comic Sans MS" pitchFamily="64" charset="0"/>
                <a:ea typeface="Microsoft YaHei" charset="-122"/>
              </a:rPr>
              <a:t> </a:t>
            </a:r>
            <a:r>
              <a:rPr lang="ru-RU" altLang="ru-RU" sz="2800" b="1" dirty="0">
                <a:solidFill>
                  <a:srgbClr val="000000"/>
                </a:solidFill>
                <a:latin typeface="Comic Sans MS" pitchFamily="64" charset="0"/>
                <a:ea typeface="Microsoft YaHei" charset="-122"/>
              </a:rPr>
              <a:t>- </a:t>
            </a:r>
            <a:r>
              <a:rPr lang="ru-RU" altLang="ru-RU" sz="2800" b="1" dirty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цвет солнца, огня, жизни, силы,  красоты. Олицетворял мужское начало.</a:t>
            </a:r>
            <a:endParaRPr lang="ru-RU" sz="2800" dirty="0">
              <a:solidFill>
                <a:srgbClr val="86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3181787"/>
            <a:ext cx="3995935" cy="2996951"/>
          </a:xfrm>
          <a:prstGeom prst="trapezoid">
            <a:avLst>
              <a:gd name="adj" fmla="val 1270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0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https://static.auction.ru/offer_images/2016/11/18/02/big/F/Fyh3p16HHFV/staryj_starinnyj_rushnik_polotence_ruchnaja_rabota_do_1917_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70" l="0" r="941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3" r="5756"/>
          <a:stretch/>
        </p:blipFill>
        <p:spPr bwMode="auto">
          <a:xfrm>
            <a:off x="1924334" y="1801500"/>
            <a:ext cx="5849570" cy="4637806"/>
          </a:xfrm>
          <a:prstGeom prst="trapezoid">
            <a:avLst>
              <a:gd name="adj" fmla="val 1940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67744" y="116632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</a:rPr>
              <a:t>Символика цвета</a:t>
            </a:r>
            <a:br>
              <a:rPr lang="ru-RU" altLang="ru-RU" sz="32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</a:rPr>
            </a:b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38328" y="747574"/>
            <a:ext cx="85689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</a:rPr>
              <a:t>Черный  цвет </a:t>
            </a:r>
            <a:r>
              <a:rPr lang="ru-RU" sz="2400" b="1" dirty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связан с пониманием краткости человеческой жизни; символ земли, </a:t>
            </a:r>
            <a:r>
              <a:rPr lang="ru-RU" sz="2400" b="1" dirty="0" smtClean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плодородия.</a:t>
            </a:r>
            <a:endParaRPr lang="ru-RU" sz="2400" b="1" dirty="0">
              <a:solidFill>
                <a:srgbClr val="860000"/>
              </a:solidFill>
              <a:latin typeface="Comic Sans MS" pitchFamily="64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87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2615" y="-45105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3771" r="50000" b="7365"/>
          <a:stretch/>
        </p:blipFill>
        <p:spPr bwMode="auto">
          <a:xfrm>
            <a:off x="6732240" y="315420"/>
            <a:ext cx="2232248" cy="571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5" t="10723" b="8277"/>
          <a:stretch/>
        </p:blipFill>
        <p:spPr bwMode="auto">
          <a:xfrm>
            <a:off x="4139952" y="340525"/>
            <a:ext cx="2460971" cy="566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496" y="1216538"/>
            <a:ext cx="38884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fontAlgn="base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Выполнить  </a:t>
            </a:r>
            <a:r>
              <a:rPr lang="ru-RU" sz="2400" b="1" dirty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эскиз  полотенца по мотивам народной вышивки</a:t>
            </a:r>
            <a:r>
              <a:rPr lang="ru-RU" sz="2400" b="1" dirty="0" smtClean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.</a:t>
            </a:r>
          </a:p>
          <a:p>
            <a:pPr marL="342900" indent="-342900" algn="just" fontAlgn="base">
              <a:buFont typeface="Arial" pitchFamily="34" charset="0"/>
              <a:buChar char="•"/>
            </a:pPr>
            <a:endParaRPr lang="ru-RU" sz="2400" b="1" dirty="0">
              <a:solidFill>
                <a:srgbClr val="860000"/>
              </a:solidFill>
              <a:latin typeface="Comic Sans MS" pitchFamily="64" charset="0"/>
              <a:ea typeface="Microsoft YaHei" charset="-122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Создать </a:t>
            </a:r>
            <a:r>
              <a:rPr lang="ru-RU" sz="2400" b="1" dirty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композицию из </a:t>
            </a:r>
            <a:r>
              <a:rPr lang="ru-RU" sz="2400" b="1" dirty="0" smtClean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знаков-символов из </a:t>
            </a:r>
            <a:r>
              <a:rPr lang="ru-RU" sz="2400" b="1" dirty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тонкой бумаги вырезать «кружево» и украсить им полотенце.</a:t>
            </a:r>
          </a:p>
          <a:p>
            <a:pPr algn="just"/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26064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</a:rPr>
              <a:t>Задание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007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-12219" y="260648"/>
            <a:ext cx="9144000" cy="1022671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b="1" dirty="0" smtClean="0">
                <a:solidFill>
                  <a:srgbClr val="D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lero script" pitchFamily="66" charset="0"/>
              </a:rPr>
              <a:t>Тема урока: </a:t>
            </a:r>
            <a:br>
              <a:rPr lang="ru-RU" b="1" dirty="0" smtClean="0">
                <a:solidFill>
                  <a:srgbClr val="D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lero script" pitchFamily="66" charset="0"/>
              </a:rPr>
            </a:br>
            <a:r>
              <a:rPr lang="ru-RU" b="1" dirty="0" smtClean="0">
                <a:solidFill>
                  <a:srgbClr val="D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lero script" pitchFamily="66" charset="0"/>
              </a:rPr>
              <a:t>«Русская народная вышивка»</a:t>
            </a:r>
            <a:endParaRPr lang="ru-RU" b="1" dirty="0">
              <a:solidFill>
                <a:srgbClr val="D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lero script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3648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0" name="Picture 4" descr="http://itd1.mycdn.me/image?id=873815015035&amp;t=20&amp;plc=WEB&amp;tkn=*k2ro7gvYVeuuHejn8R4GAF5XWk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00808"/>
            <a:ext cx="8160841" cy="4160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1017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2615" y="-45105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844824"/>
            <a:ext cx="5169248" cy="4406682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71600" y="233197"/>
            <a:ext cx="7200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 </a:t>
            </a:r>
            <a:r>
              <a:rPr lang="ru-RU" sz="3600" b="1" dirty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Молодцы</a:t>
            </a:r>
            <a:r>
              <a:rPr lang="ru-RU" sz="3600" b="1" dirty="0" smtClean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! </a:t>
            </a:r>
          </a:p>
          <a:p>
            <a:pPr algn="ctr"/>
            <a:r>
              <a:rPr lang="ru-RU" sz="3600" b="1" dirty="0" smtClean="0">
                <a:solidFill>
                  <a:srgbClr val="860000"/>
                </a:solidFill>
                <a:latin typeface="Comic Sans MS" pitchFamily="64" charset="0"/>
                <a:ea typeface="Microsoft YaHei" charset="-122"/>
              </a:rPr>
              <a:t>Спасибо за внимание.</a:t>
            </a:r>
          </a:p>
          <a:p>
            <a:pPr algn="ctr"/>
            <a:endParaRPr lang="ru-RU" sz="3200" b="1" dirty="0">
              <a:solidFill>
                <a:srgbClr val="860000"/>
              </a:solidFill>
              <a:latin typeface="Comic Sans MS" pitchFamily="64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649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58766" y="143895"/>
            <a:ext cx="82971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Calibri"/>
              </a:rPr>
              <a:t>Испокон веков славилась наша земля искусством мастериц-рукодельниц. Женщины в русской деревне пряли, ткали, вышивали, даря дивное узорочье всем на радость.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495" r="7155" b="5317"/>
          <a:stretch/>
        </p:blipFill>
        <p:spPr>
          <a:xfrm>
            <a:off x="179512" y="1590445"/>
            <a:ext cx="2664296" cy="34355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20888"/>
            <a:ext cx="2695811" cy="340613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6995" r="4972" b="29594"/>
          <a:stretch/>
        </p:blipFill>
        <p:spPr>
          <a:xfrm>
            <a:off x="2853823" y="2878482"/>
            <a:ext cx="3103612" cy="2638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Asus\Desktop\0_36570_310bf42_X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1534780"/>
            <a:ext cx="3476754" cy="4345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07504" y="81888"/>
            <a:ext cx="9036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Calibri"/>
              </a:rPr>
              <a:t>Искусство вышивки на Руси известно с глубокой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Calibri"/>
              </a:rPr>
              <a:t>древности. С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Calibri"/>
              </a:rPr>
              <a:t>8-9 лет девочки под присмотром старших уже учились украшать узорами ткани, готовили приданое. 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Asus\Desktop\raznye-uzory-traditsionnoi-russkoi-vyshivki-na-rushnikah-0007693526-pre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4" y="2924944"/>
            <a:ext cx="4308228" cy="2887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815882"/>
            <a:ext cx="55183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latin typeface="Comic Sans MS" panose="030F0702030302020204" pitchFamily="66" charset="0"/>
                <a:ea typeface="Calibri"/>
              </a:rPr>
              <a:t>И </a:t>
            </a:r>
            <a:r>
              <a:rPr lang="ru-RU" sz="2800" b="1" dirty="0">
                <a:solidFill>
                  <a:srgbClr val="F79646">
                    <a:lumMod val="50000"/>
                  </a:srgbClr>
                </a:solidFill>
                <a:latin typeface="Comic Sans MS" panose="030F0702030302020204" pitchFamily="66" charset="0"/>
                <a:ea typeface="Calibri"/>
              </a:rPr>
              <a:t>всё в русской избе украшено руками мастериц.</a:t>
            </a:r>
            <a:endParaRPr lang="ru-RU" sz="2800" b="1" dirty="0">
              <a:solidFill>
                <a:srgbClr val="F79646">
                  <a:lumMod val="5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5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49263" fontAlgn="base">
              <a:spcAft>
                <a:spcPct val="0"/>
              </a:spcAft>
            </a:pPr>
            <a:r>
              <a:rPr lang="ru-RU" altLang="ru-RU" sz="40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>Н</a:t>
            </a:r>
            <a:r>
              <a:rPr lang="ru-RU" altLang="ru-RU" sz="4000" b="1" dirty="0" smtClean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>азначение </a:t>
            </a:r>
            <a:r>
              <a:rPr lang="ru-RU" altLang="ru-RU" sz="40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>полотенца</a:t>
            </a:r>
            <a:br>
              <a:rPr lang="ru-RU" altLang="ru-RU" sz="40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0058" y="1052737"/>
            <a:ext cx="5040560" cy="3312368"/>
          </a:xfrm>
        </p:spPr>
        <p:txBody>
          <a:bodyPr>
            <a:normAutofit/>
          </a:bodyPr>
          <a:lstStyle/>
          <a:p>
            <a:pPr algn="just"/>
            <a:r>
              <a:rPr lang="ru-RU" altLang="ru-RU" sz="28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Древние славяне считали, что жизнь человека имеет начало и конец и полотенце сопровождает его всю жизнь от рождения до </a:t>
            </a:r>
            <a:r>
              <a:rPr lang="ru-RU" altLang="ru-RU" sz="2800" b="1" dirty="0" smtClean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смерти.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13372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44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49263" fontAlgn="base">
              <a:spcAft>
                <a:spcPct val="0"/>
              </a:spcAft>
            </a:pPr>
            <a:r>
              <a:rPr lang="ru-RU" altLang="ru-RU" sz="4000" b="1" dirty="0" smtClean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>Виды полотенец</a:t>
            </a:r>
            <a:r>
              <a:rPr lang="ru-RU" altLang="ru-RU" sz="40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/>
            </a:r>
            <a:br>
              <a:rPr lang="ru-RU" altLang="ru-RU" sz="40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0058" y="1052736"/>
            <a:ext cx="5040560" cy="4536503"/>
          </a:xfrm>
        </p:spPr>
        <p:txBody>
          <a:bodyPr>
            <a:normAutofit/>
          </a:bodyPr>
          <a:lstStyle/>
          <a:p>
            <a:pPr algn="just"/>
            <a:r>
              <a:rPr lang="ru-RU" altLang="ru-RU" sz="28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обыденные - "</a:t>
            </a:r>
            <a:r>
              <a:rPr lang="ru-RU" altLang="ru-RU" sz="2800" b="1" dirty="0" err="1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рукотер</a:t>
            </a:r>
            <a:r>
              <a:rPr lang="ru-RU" altLang="ru-RU" sz="28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", "утиральник"</a:t>
            </a:r>
          </a:p>
          <a:p>
            <a:pPr algn="just"/>
            <a:r>
              <a:rPr lang="ru-RU" altLang="ru-RU" sz="28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нарядные - в праздники ими украшали избы</a:t>
            </a:r>
          </a:p>
          <a:p>
            <a:r>
              <a:rPr lang="ru-RU" altLang="ru-RU" sz="28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ритуальные - </a:t>
            </a:r>
            <a:r>
              <a:rPr lang="ru-RU" altLang="ru-RU" sz="2800" b="1" smtClean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"родильное</a:t>
            </a:r>
            <a:r>
              <a:rPr lang="ru-RU" altLang="ru-RU" sz="28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", "крестильное", "венчальное", "похоронное", "свадебное"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13372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pPr lvl="0" defTabSz="449263" fontAlgn="base">
              <a:spcAft>
                <a:spcPct val="0"/>
              </a:spcAft>
            </a:pPr>
            <a:r>
              <a:rPr lang="ru-RU" altLang="ru-RU" sz="36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>Родильное полотенце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12968" cy="2694706"/>
          </a:xfrm>
        </p:spPr>
        <p:txBody>
          <a:bodyPr>
            <a:normAutofit/>
          </a:bodyPr>
          <a:lstStyle/>
          <a:p>
            <a:pPr marL="0" lvl="0" indent="0" algn="just" defTabSz="449263" fontAlgn="base">
              <a:spcBef>
                <a:spcPts val="700"/>
              </a:spcBef>
              <a:spcAft>
                <a:spcPct val="0"/>
              </a:spcAft>
              <a:buSzPct val="70000"/>
              <a:buNone/>
            </a:pPr>
            <a:r>
              <a:rPr lang="ru-RU" altLang="ru-RU" sz="24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Родился маленький человек, бабка- повитуха принимает его на полотенце, которое любовно вышивала его мать. Будучи ещё в девушках,  она  позаботилась о своём малыше, снабдив полотенце богатой защитной символикой. Это полотенце называется родильным</a:t>
            </a:r>
            <a:r>
              <a:rPr lang="ru-RU" altLang="ru-RU" sz="2400" dirty="0">
                <a:solidFill>
                  <a:srgbClr val="990000"/>
                </a:solidFill>
                <a:latin typeface="Times New Roman" pitchFamily="16" charset="0"/>
                <a:ea typeface="Microsoft YaHei" charset="-122"/>
              </a:rPr>
              <a:t>.</a:t>
            </a:r>
          </a:p>
        </p:txBody>
      </p:sp>
      <p:pic>
        <p:nvPicPr>
          <p:cNvPr id="12291" name="Picture 3" descr="C:\Users\Asus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98" y="3228876"/>
            <a:ext cx="3591202" cy="28615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Asus\Desktop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38" y="3228876"/>
            <a:ext cx="3212456" cy="28615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98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 fontScale="90000"/>
          </a:bodyPr>
          <a:lstStyle/>
          <a:p>
            <a:pPr lvl="0" defTabSz="449263" fontAlgn="base">
              <a:spcAft>
                <a:spcPct val="0"/>
              </a:spcAft>
            </a:pPr>
            <a:r>
              <a:rPr lang="ru-RU" altLang="ru-RU" sz="40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>Свадебный обряд </a:t>
            </a:r>
            <a:br>
              <a:rPr lang="ru-RU" altLang="ru-RU" sz="40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</a:br>
            <a:r>
              <a:rPr lang="ru-RU" altLang="ru-RU" sz="4000" b="1" dirty="0">
                <a:solidFill>
                  <a:srgbClr val="6B0E00"/>
                </a:solidFill>
                <a:latin typeface="Comic Sans MS" pitchFamily="64" charset="0"/>
                <a:ea typeface="Microsoft YaHei" charset="-122"/>
                <a:cs typeface="+mn-cs"/>
              </a:rPr>
              <a:t>«хлеб да соль»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4320480" cy="4652107"/>
          </a:xfrm>
        </p:spPr>
        <p:txBody>
          <a:bodyPr>
            <a:normAutofit fontScale="92500" lnSpcReduction="10000"/>
          </a:bodyPr>
          <a:lstStyle/>
          <a:p>
            <a:r>
              <a:rPr lang="ru-RU" altLang="ru-RU" sz="28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Традиция встречи родителями жениха молодоженов у себя дома караваем с солью уходит своими корнями в те далекие времена, когда после свадьбы молодая жена всегда переезжала на постоянное </a:t>
            </a:r>
            <a:r>
              <a:rPr lang="ru-RU" altLang="ru-RU" sz="2800" b="1" dirty="0" smtClean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местожительство </a:t>
            </a:r>
            <a:r>
              <a:rPr lang="ru-RU" altLang="ru-RU" sz="2800" b="1" dirty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к </a:t>
            </a:r>
            <a:r>
              <a:rPr lang="ru-RU" altLang="ru-RU" sz="2800" b="1" dirty="0" smtClean="0">
                <a:solidFill>
                  <a:srgbClr val="990000"/>
                </a:solidFill>
                <a:latin typeface="Comic Sans MS" pitchFamily="64" charset="0"/>
                <a:ea typeface="Microsoft YaHei" charset="-122"/>
              </a:rPr>
              <a:t>мужу.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220072" y="1502200"/>
            <a:ext cx="3444918" cy="4562683"/>
            <a:chOff x="5220072" y="1502200"/>
            <a:chExt cx="3444918" cy="4562683"/>
          </a:xfrm>
        </p:grpSpPr>
        <p:pic>
          <p:nvPicPr>
            <p:cNvPr id="5121" name="Picture 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6" t="4971" r="3796" b="5833"/>
            <a:stretch/>
          </p:blipFill>
          <p:spPr bwMode="auto">
            <a:xfrm>
              <a:off x="5220072" y="1502200"/>
              <a:ext cx="3444918" cy="456268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90" t="16234" r="3797" b="67225"/>
            <a:stretch/>
          </p:blipFill>
          <p:spPr bwMode="auto">
            <a:xfrm>
              <a:off x="7049222" y="1574726"/>
              <a:ext cx="1405911" cy="84616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Прямоугольник 9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97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309320"/>
          </a:xfrm>
          <a:prstGeom prst="rect">
            <a:avLst/>
          </a:prstGeom>
          <a:gradFill>
            <a:gsLst>
              <a:gs pos="100000">
                <a:srgbClr val="D00000">
                  <a:alpha val="39000"/>
                </a:srgbClr>
              </a:gs>
              <a:gs pos="0">
                <a:schemeClr val="bg1">
                  <a:alpha val="16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24944"/>
            <a:ext cx="3934233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266" name="Picture 2" descr="C:\Users\Asus\Desktop\content_1448860028-ffd376b5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924944"/>
            <a:ext cx="4053611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6957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536" y="332656"/>
            <a:ext cx="84460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2400" b="1" dirty="0">
                <a:solidFill>
                  <a:srgbClr val="990000"/>
                </a:solidFill>
                <a:latin typeface="Comic Sans MS" panose="030F0702030302020204" pitchFamily="66" charset="0"/>
                <a:ea typeface="Microsoft YaHei" charset="-122"/>
              </a:rPr>
              <a:t>Образа</a:t>
            </a:r>
            <a:r>
              <a:rPr lang="ru-RU" altLang="ru-RU" sz="2400" b="1" dirty="0">
                <a:solidFill>
                  <a:srgbClr val="000000"/>
                </a:solidFill>
                <a:latin typeface="Comic Sans MS" panose="030F0702030302020204" pitchFamily="66" charset="0"/>
                <a:ea typeface="Microsoft YaHei" charset="-122"/>
              </a:rPr>
              <a:t> украшались </a:t>
            </a:r>
            <a:r>
              <a:rPr lang="ru-RU" altLang="ru-RU" sz="2400" b="1" dirty="0" err="1">
                <a:solidFill>
                  <a:srgbClr val="990000"/>
                </a:solidFill>
                <a:latin typeface="Comic Sans MS" panose="030F0702030302020204" pitchFamily="66" charset="0"/>
                <a:ea typeface="Microsoft YaHei" charset="-122"/>
              </a:rPr>
              <a:t>божником</a:t>
            </a:r>
            <a:r>
              <a:rPr lang="ru-RU" altLang="ru-RU" sz="2400" b="1" dirty="0">
                <a:solidFill>
                  <a:srgbClr val="000000"/>
                </a:solidFill>
                <a:latin typeface="Comic Sans MS" panose="030F0702030302020204" pitchFamily="66" charset="0"/>
                <a:ea typeface="Microsoft YaHei" charset="-122"/>
              </a:rPr>
              <a:t> </a:t>
            </a:r>
          </a:p>
          <a:p>
            <a:pPr lvl="0" algn="ctr" defTabSz="449263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sz="2400" b="1" dirty="0">
                <a:solidFill>
                  <a:srgbClr val="000000"/>
                </a:solidFill>
                <a:latin typeface="Comic Sans MS" panose="030F0702030302020204" pitchFamily="66" charset="0"/>
                <a:ea typeface="Microsoft YaHei" charset="-122"/>
              </a:rPr>
              <a:t>(или </a:t>
            </a:r>
            <a:r>
              <a:rPr lang="ru-RU" altLang="ru-RU" sz="2400" b="1" dirty="0" err="1">
                <a:solidFill>
                  <a:srgbClr val="000000"/>
                </a:solidFill>
                <a:latin typeface="Comic Sans MS" panose="030F0702030302020204" pitchFamily="66" charset="0"/>
                <a:ea typeface="Microsoft YaHei" charset="-122"/>
              </a:rPr>
              <a:t>иконником</a:t>
            </a:r>
            <a:r>
              <a:rPr lang="ru-RU" altLang="ru-RU" sz="2400" b="1" dirty="0">
                <a:solidFill>
                  <a:srgbClr val="000000"/>
                </a:solidFill>
                <a:latin typeface="Comic Sans MS" panose="030F0702030302020204" pitchFamily="66" charset="0"/>
                <a:ea typeface="Microsoft YaHei" charset="-122"/>
              </a:rPr>
              <a:t>) - длинным и узким полотенцем домотканого холста.</a:t>
            </a:r>
          </a:p>
          <a:p>
            <a:pPr lvl="0" algn="ctr" defTabSz="449263" fontAlgn="base">
              <a:spcBef>
                <a:spcPct val="0"/>
              </a:spcBef>
              <a:buSzPct val="100000"/>
            </a:pPr>
            <a:r>
              <a:rPr lang="ru-RU" altLang="ru-RU" sz="2400" b="1" dirty="0">
                <a:solidFill>
                  <a:srgbClr val="000000"/>
                </a:solidFill>
                <a:latin typeface="Comic Sans MS" panose="030F0702030302020204" pitchFamily="66" charset="0"/>
                <a:ea typeface="Microsoft YaHei" charset="-122"/>
              </a:rPr>
              <a:t> </a:t>
            </a:r>
            <a:r>
              <a:rPr lang="ru-RU" altLang="ru-RU" sz="2400" b="1" dirty="0" err="1">
                <a:solidFill>
                  <a:srgbClr val="000000"/>
                </a:solidFill>
                <a:latin typeface="Comic Sans MS" panose="030F0702030302020204" pitchFamily="66" charset="0"/>
                <a:ea typeface="Microsoft YaHei" charset="-122"/>
              </a:rPr>
              <a:t>Божник</a:t>
            </a:r>
            <a:r>
              <a:rPr lang="ru-RU" altLang="ru-RU" sz="2400" b="1" dirty="0">
                <a:solidFill>
                  <a:srgbClr val="000000"/>
                </a:solidFill>
                <a:latin typeface="Comic Sans MS" panose="030F0702030302020204" pitchFamily="66" charset="0"/>
                <a:ea typeface="Microsoft YaHei" charset="-122"/>
              </a:rPr>
              <a:t> вывешивался так, чтобы прикрыть иконы сверху и с боков, </a:t>
            </a:r>
            <a:r>
              <a:rPr lang="ru-RU" altLang="ru-RU" sz="2400" b="1" dirty="0" smtClean="0">
                <a:solidFill>
                  <a:srgbClr val="000000"/>
                </a:solidFill>
                <a:latin typeface="Comic Sans MS" panose="030F0702030302020204" pitchFamily="66" charset="0"/>
                <a:ea typeface="Microsoft YaHei" charset="-122"/>
              </a:rPr>
              <a:t>но не </a:t>
            </a:r>
            <a:r>
              <a:rPr lang="ru-RU" altLang="ru-RU" sz="2400" b="1" dirty="0">
                <a:solidFill>
                  <a:srgbClr val="000000"/>
                </a:solidFill>
                <a:latin typeface="Comic Sans MS" panose="030F0702030302020204" pitchFamily="66" charset="0"/>
                <a:ea typeface="Microsoft YaHei" charset="-122"/>
              </a:rPr>
              <a:t>закрывать лики</a:t>
            </a:r>
            <a:r>
              <a:rPr lang="ru-RU" altLang="ru-RU" sz="2400" dirty="0">
                <a:solidFill>
                  <a:srgbClr val="000000"/>
                </a:solidFill>
                <a:latin typeface="Comic Sans MS" panose="030F0702030302020204" pitchFamily="66" charset="0"/>
                <a:ea typeface="Microsoft YaHei" charset="-122"/>
              </a:rPr>
              <a:t>.</a:t>
            </a:r>
            <a:r>
              <a:rPr lang="ru-RU" altLang="ru-RU" sz="2400" dirty="0">
                <a:solidFill>
                  <a:srgbClr val="663300"/>
                </a:solidFill>
                <a:latin typeface="Comic Sans MS" panose="030F0702030302020204" pitchFamily="66" charset="0"/>
                <a:ea typeface="Microsoft YaHei" charset="-122"/>
              </a:rPr>
              <a:t> 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55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</TotalTime>
  <Words>539</Words>
  <Application>Microsoft Office PowerPoint</Application>
  <PresentationFormat>Экран (4:3)</PresentationFormat>
  <Paragraphs>42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Тема урока:  «Русская народная вышивка»</vt:lpstr>
      <vt:lpstr>Презентация PowerPoint</vt:lpstr>
      <vt:lpstr>Презентация PowerPoint</vt:lpstr>
      <vt:lpstr>Назначение полотенца </vt:lpstr>
      <vt:lpstr>Виды полотенец </vt:lpstr>
      <vt:lpstr>Родильное полотенце</vt:lpstr>
      <vt:lpstr>Свадебный обряд  «хлеб да соль»</vt:lpstr>
      <vt:lpstr>Презентация PowerPoint</vt:lpstr>
      <vt:lpstr>Презентация PowerPoint</vt:lpstr>
      <vt:lpstr>Значение символов в вышивке</vt:lpstr>
      <vt:lpstr>Значение символов в вышивке</vt:lpstr>
      <vt:lpstr>Древо жизни, райское дерево – излюбленный мотив восточнославянской вышивки, дерево, рождающее новую жизнь. Считалось символом жизни, единства рода, его продолжением и благополучием.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Символика украшений на полотенцах</dc:title>
  <dc:creator>Asus</dc:creator>
  <cp:lastModifiedBy>Иванна В. Синицкая</cp:lastModifiedBy>
  <cp:revision>83</cp:revision>
  <dcterms:created xsi:type="dcterms:W3CDTF">2016-10-30T17:07:31Z</dcterms:created>
  <dcterms:modified xsi:type="dcterms:W3CDTF">2022-12-16T08:09:27Z</dcterms:modified>
</cp:coreProperties>
</file>