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9" r:id="rId6"/>
    <p:sldId id="260" r:id="rId7"/>
    <p:sldId id="262" r:id="rId8"/>
    <p:sldId id="265" r:id="rId9"/>
    <p:sldId id="263" r:id="rId10"/>
    <p:sldId id="264" r:id="rId11"/>
    <p:sldId id="271" r:id="rId12"/>
    <p:sldId id="272" r:id="rId13"/>
    <p:sldId id="273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B99A1-842E-4526-9352-197D514108B4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4B07AC6-1F33-4AD8-BB24-F7372AA93C2B}">
      <dgm:prSet/>
      <dgm:spPr/>
      <dgm:t>
        <a:bodyPr/>
        <a:lstStyle/>
        <a:p>
          <a:r>
            <a:rPr lang="ru-RU" b="1" dirty="0" smtClean="0"/>
            <a:t>Ролевые игры</a:t>
          </a:r>
          <a:r>
            <a:rPr lang="ru-RU" dirty="0" smtClean="0"/>
            <a:t>.</a:t>
          </a:r>
          <a:endParaRPr lang="ru-RU" dirty="0"/>
        </a:p>
      </dgm:t>
    </dgm:pt>
    <dgm:pt modelId="{1C1C6227-99EF-4BE1-9B6F-32F845074E36}" type="parTrans" cxnId="{2B290793-E3CB-4846-AF4E-3F246E2724BC}">
      <dgm:prSet/>
      <dgm:spPr/>
      <dgm:t>
        <a:bodyPr/>
        <a:lstStyle/>
        <a:p>
          <a:endParaRPr lang="ru-RU"/>
        </a:p>
      </dgm:t>
    </dgm:pt>
    <dgm:pt modelId="{8F0037E1-728C-4869-975F-96F685A82682}" type="sibTrans" cxnId="{2B290793-E3CB-4846-AF4E-3F246E2724BC}">
      <dgm:prSet/>
      <dgm:spPr/>
      <dgm:t>
        <a:bodyPr/>
        <a:lstStyle/>
        <a:p>
          <a:endParaRPr lang="ru-RU"/>
        </a:p>
      </dgm:t>
    </dgm:pt>
    <dgm:pt modelId="{7BF96482-725F-4B7D-9DF3-019881D42524}">
      <dgm:prSet/>
      <dgm:spPr/>
      <dgm:t>
        <a:bodyPr/>
        <a:lstStyle/>
        <a:p>
          <a:r>
            <a:rPr lang="ru-RU" b="1" dirty="0" smtClean="0"/>
            <a:t>Интерактивные викторины и конкурсы</a:t>
          </a:r>
          <a:endParaRPr lang="ru-RU" dirty="0"/>
        </a:p>
      </dgm:t>
    </dgm:pt>
    <dgm:pt modelId="{6B9FADF0-EC5D-4194-9080-D443B9E7F4B2}" type="parTrans" cxnId="{0A12F6C9-DD98-4DDC-9F3E-83E4E600A802}">
      <dgm:prSet/>
      <dgm:spPr/>
      <dgm:t>
        <a:bodyPr/>
        <a:lstStyle/>
        <a:p>
          <a:endParaRPr lang="ru-RU"/>
        </a:p>
      </dgm:t>
    </dgm:pt>
    <dgm:pt modelId="{6BB77A6D-034A-4BB2-B771-A28B9B8E39D6}" type="sibTrans" cxnId="{0A12F6C9-DD98-4DDC-9F3E-83E4E600A802}">
      <dgm:prSet/>
      <dgm:spPr/>
      <dgm:t>
        <a:bodyPr/>
        <a:lstStyle/>
        <a:p>
          <a:endParaRPr lang="ru-RU"/>
        </a:p>
      </dgm:t>
    </dgm:pt>
    <dgm:pt modelId="{AD4338B9-BDD6-4544-A82E-4654823A19D8}">
      <dgm:prSet/>
      <dgm:spPr/>
      <dgm:t>
        <a:bodyPr/>
        <a:lstStyle/>
        <a:p>
          <a:r>
            <a:rPr lang="ru-RU" b="1" dirty="0" smtClean="0"/>
            <a:t>Имитационные игры</a:t>
          </a:r>
          <a:r>
            <a:rPr lang="ru-RU" dirty="0" smtClean="0"/>
            <a:t>.</a:t>
          </a:r>
          <a:endParaRPr lang="ru-RU" dirty="0"/>
        </a:p>
      </dgm:t>
    </dgm:pt>
    <dgm:pt modelId="{EE4EA020-28CD-40B7-8121-84E5FA23EBE3}" type="parTrans" cxnId="{3500A0EC-E973-4C2F-8451-2C0FFFD734CF}">
      <dgm:prSet/>
      <dgm:spPr/>
      <dgm:t>
        <a:bodyPr/>
        <a:lstStyle/>
        <a:p>
          <a:endParaRPr lang="ru-RU"/>
        </a:p>
      </dgm:t>
    </dgm:pt>
    <dgm:pt modelId="{7C458E24-818A-418B-A5E1-02EAD2783510}" type="sibTrans" cxnId="{3500A0EC-E973-4C2F-8451-2C0FFFD734CF}">
      <dgm:prSet/>
      <dgm:spPr/>
      <dgm:t>
        <a:bodyPr/>
        <a:lstStyle/>
        <a:p>
          <a:endParaRPr lang="ru-RU"/>
        </a:p>
      </dgm:t>
    </dgm:pt>
    <dgm:pt modelId="{68687F1A-F679-472B-A326-1259902DCA26}">
      <dgm:prSet/>
      <dgm:spPr/>
      <dgm:t>
        <a:bodyPr/>
        <a:lstStyle/>
        <a:p>
          <a:r>
            <a:rPr lang="ru-RU" b="1" smtClean="0"/>
            <a:t>Использование знакомых детям образов</a:t>
          </a:r>
          <a:r>
            <a:rPr lang="ru-RU" smtClean="0"/>
            <a:t>.</a:t>
          </a:r>
          <a:endParaRPr lang="ru-RU"/>
        </a:p>
      </dgm:t>
    </dgm:pt>
    <dgm:pt modelId="{60EA1062-E1ED-4168-81F8-A98DF9BF86DE}" type="parTrans" cxnId="{18D26C52-57CF-4885-904A-4C79F0F2D842}">
      <dgm:prSet/>
      <dgm:spPr/>
      <dgm:t>
        <a:bodyPr/>
        <a:lstStyle/>
        <a:p>
          <a:endParaRPr lang="ru-RU"/>
        </a:p>
      </dgm:t>
    </dgm:pt>
    <dgm:pt modelId="{65FF65E0-51DB-439C-8299-62743A9F03E4}" type="sibTrans" cxnId="{18D26C52-57CF-4885-904A-4C79F0F2D842}">
      <dgm:prSet/>
      <dgm:spPr/>
      <dgm:t>
        <a:bodyPr/>
        <a:lstStyle/>
        <a:p>
          <a:endParaRPr lang="ru-RU"/>
        </a:p>
      </dgm:t>
    </dgm:pt>
    <dgm:pt modelId="{BBE63BFB-7532-4243-B3B7-D7114889E629}">
      <dgm:prSet/>
      <dgm:spPr/>
      <dgm:t>
        <a:bodyPr/>
        <a:lstStyle/>
        <a:p>
          <a:r>
            <a:rPr lang="ru-RU" b="1" smtClean="0"/>
            <a:t>Опора на личный опыт ребёнка</a:t>
          </a:r>
          <a:r>
            <a:rPr lang="ru-RU" smtClean="0"/>
            <a:t>. </a:t>
          </a:r>
          <a:endParaRPr lang="ru-RU"/>
        </a:p>
      </dgm:t>
    </dgm:pt>
    <dgm:pt modelId="{4B1CB56C-9595-463E-9970-00F8CBFCE6E9}" type="parTrans" cxnId="{1F989179-D423-431B-AFB7-FCCF27B33797}">
      <dgm:prSet/>
      <dgm:spPr/>
      <dgm:t>
        <a:bodyPr/>
        <a:lstStyle/>
        <a:p>
          <a:endParaRPr lang="ru-RU"/>
        </a:p>
      </dgm:t>
    </dgm:pt>
    <dgm:pt modelId="{034B9270-AB9A-4ADD-9D40-337360541C77}" type="sibTrans" cxnId="{1F989179-D423-431B-AFB7-FCCF27B33797}">
      <dgm:prSet/>
      <dgm:spPr/>
      <dgm:t>
        <a:bodyPr/>
        <a:lstStyle/>
        <a:p>
          <a:endParaRPr lang="ru-RU"/>
        </a:p>
      </dgm:t>
    </dgm:pt>
    <dgm:pt modelId="{CB5E8CFB-7C89-48BD-AE30-A2816EDDEE6F}">
      <dgm:prSet/>
      <dgm:spPr/>
      <dgm:t>
        <a:bodyPr/>
        <a:lstStyle/>
        <a:p>
          <a:r>
            <a:rPr lang="ru-RU" b="1" smtClean="0"/>
            <a:t>Приглашение интересных гостей</a:t>
          </a:r>
          <a:r>
            <a:rPr lang="ru-RU" smtClean="0"/>
            <a:t>.</a:t>
          </a:r>
          <a:endParaRPr lang="ru-RU"/>
        </a:p>
      </dgm:t>
    </dgm:pt>
    <dgm:pt modelId="{5DB57277-2173-4EA5-9843-57E9594BA88C}" type="parTrans" cxnId="{4D916557-F891-400A-9E2D-0C423DA83B6A}">
      <dgm:prSet/>
      <dgm:spPr/>
      <dgm:t>
        <a:bodyPr/>
        <a:lstStyle/>
        <a:p>
          <a:endParaRPr lang="ru-RU"/>
        </a:p>
      </dgm:t>
    </dgm:pt>
    <dgm:pt modelId="{7336ECE9-B27B-41D6-A273-41BFB0E1D897}" type="sibTrans" cxnId="{4D916557-F891-400A-9E2D-0C423DA83B6A}">
      <dgm:prSet/>
      <dgm:spPr/>
      <dgm:t>
        <a:bodyPr/>
        <a:lstStyle/>
        <a:p>
          <a:endParaRPr lang="ru-RU"/>
        </a:p>
      </dgm:t>
    </dgm:pt>
    <dgm:pt modelId="{829AD573-C198-435E-88A4-9549890F2FF8}" type="pres">
      <dgm:prSet presAssocID="{446B99A1-842E-4526-9352-197D514108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D4340-5A2F-4028-86ED-9F26CF3ACD19}" type="pres">
      <dgm:prSet presAssocID="{D4B07AC6-1F33-4AD8-BB24-F7372AA93C2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90148-5D36-4E29-B44C-DA4C760A5D02}" type="pres">
      <dgm:prSet presAssocID="{8F0037E1-728C-4869-975F-96F685A82682}" presName="spacer" presStyleCnt="0"/>
      <dgm:spPr/>
    </dgm:pt>
    <dgm:pt modelId="{838A73E6-0454-4EA7-9D58-0FE58015135C}" type="pres">
      <dgm:prSet presAssocID="{7BF96482-725F-4B7D-9DF3-019881D42524}" presName="parentText" presStyleLbl="node1" presStyleIdx="1" presStyleCnt="6" custLinFactNeighborX="643" custLinFactNeighborY="-18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E299A-7476-4A86-B38C-59561999704D}" type="pres">
      <dgm:prSet presAssocID="{6BB77A6D-034A-4BB2-B771-A28B9B8E39D6}" presName="spacer" presStyleCnt="0"/>
      <dgm:spPr/>
    </dgm:pt>
    <dgm:pt modelId="{BAFF1BA7-79FF-49BD-BBF8-DA81BECCBE28}" type="pres">
      <dgm:prSet presAssocID="{AD4338B9-BDD6-4544-A82E-4654823A19D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57C7B-F87D-436D-BD25-591FD1CC64CA}" type="pres">
      <dgm:prSet presAssocID="{7C458E24-818A-418B-A5E1-02EAD2783510}" presName="spacer" presStyleCnt="0"/>
      <dgm:spPr/>
    </dgm:pt>
    <dgm:pt modelId="{960C7ACF-510A-4638-BC8D-34F3B7D6BC7B}" type="pres">
      <dgm:prSet presAssocID="{68687F1A-F679-472B-A326-1259902DCA2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BF570-EAAB-4483-AE8F-0A9E85659056}" type="pres">
      <dgm:prSet presAssocID="{65FF65E0-51DB-439C-8299-62743A9F03E4}" presName="spacer" presStyleCnt="0"/>
      <dgm:spPr/>
    </dgm:pt>
    <dgm:pt modelId="{31483CB0-9A5C-47B2-80D0-F6130C457013}" type="pres">
      <dgm:prSet presAssocID="{BBE63BFB-7532-4243-B3B7-D7114889E62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787F4-EF4C-4D1C-AD2F-7429B13F4713}" type="pres">
      <dgm:prSet presAssocID="{034B9270-AB9A-4ADD-9D40-337360541C77}" presName="spacer" presStyleCnt="0"/>
      <dgm:spPr/>
    </dgm:pt>
    <dgm:pt modelId="{0F441A57-A4FB-46ED-B312-4EC913A61675}" type="pres">
      <dgm:prSet presAssocID="{CB5E8CFB-7C89-48BD-AE30-A2816EDDEE6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449599-31CD-4780-9B9A-DAB3B90019CC}" type="presOf" srcId="{BBE63BFB-7532-4243-B3B7-D7114889E629}" destId="{31483CB0-9A5C-47B2-80D0-F6130C457013}" srcOrd="0" destOrd="0" presId="urn:microsoft.com/office/officeart/2005/8/layout/vList2"/>
    <dgm:cxn modelId="{DC0E9112-79DC-490A-8A55-7AC209DBBC95}" type="presOf" srcId="{D4B07AC6-1F33-4AD8-BB24-F7372AA93C2B}" destId="{E0FD4340-5A2F-4028-86ED-9F26CF3ACD19}" srcOrd="0" destOrd="0" presId="urn:microsoft.com/office/officeart/2005/8/layout/vList2"/>
    <dgm:cxn modelId="{0A12F6C9-DD98-4DDC-9F3E-83E4E600A802}" srcId="{446B99A1-842E-4526-9352-197D514108B4}" destId="{7BF96482-725F-4B7D-9DF3-019881D42524}" srcOrd="1" destOrd="0" parTransId="{6B9FADF0-EC5D-4194-9080-D443B9E7F4B2}" sibTransId="{6BB77A6D-034A-4BB2-B771-A28B9B8E39D6}"/>
    <dgm:cxn modelId="{B993D928-0C4F-46CB-998E-825BE9FBC99E}" type="presOf" srcId="{68687F1A-F679-472B-A326-1259902DCA26}" destId="{960C7ACF-510A-4638-BC8D-34F3B7D6BC7B}" srcOrd="0" destOrd="0" presId="urn:microsoft.com/office/officeart/2005/8/layout/vList2"/>
    <dgm:cxn modelId="{3500A0EC-E973-4C2F-8451-2C0FFFD734CF}" srcId="{446B99A1-842E-4526-9352-197D514108B4}" destId="{AD4338B9-BDD6-4544-A82E-4654823A19D8}" srcOrd="2" destOrd="0" parTransId="{EE4EA020-28CD-40B7-8121-84E5FA23EBE3}" sibTransId="{7C458E24-818A-418B-A5E1-02EAD2783510}"/>
    <dgm:cxn modelId="{1F989179-D423-431B-AFB7-FCCF27B33797}" srcId="{446B99A1-842E-4526-9352-197D514108B4}" destId="{BBE63BFB-7532-4243-B3B7-D7114889E629}" srcOrd="4" destOrd="0" parTransId="{4B1CB56C-9595-463E-9970-00F8CBFCE6E9}" sibTransId="{034B9270-AB9A-4ADD-9D40-337360541C77}"/>
    <dgm:cxn modelId="{4D916557-F891-400A-9E2D-0C423DA83B6A}" srcId="{446B99A1-842E-4526-9352-197D514108B4}" destId="{CB5E8CFB-7C89-48BD-AE30-A2816EDDEE6F}" srcOrd="5" destOrd="0" parTransId="{5DB57277-2173-4EA5-9843-57E9594BA88C}" sibTransId="{7336ECE9-B27B-41D6-A273-41BFB0E1D897}"/>
    <dgm:cxn modelId="{C3AA0BF2-DF82-440E-BDF9-F0F0CCA735AC}" type="presOf" srcId="{CB5E8CFB-7C89-48BD-AE30-A2816EDDEE6F}" destId="{0F441A57-A4FB-46ED-B312-4EC913A61675}" srcOrd="0" destOrd="0" presId="urn:microsoft.com/office/officeart/2005/8/layout/vList2"/>
    <dgm:cxn modelId="{8B2F34C8-60DE-45FA-BC65-0FD7226146F6}" type="presOf" srcId="{446B99A1-842E-4526-9352-197D514108B4}" destId="{829AD573-C198-435E-88A4-9549890F2FF8}" srcOrd="0" destOrd="0" presId="urn:microsoft.com/office/officeart/2005/8/layout/vList2"/>
    <dgm:cxn modelId="{2B290793-E3CB-4846-AF4E-3F246E2724BC}" srcId="{446B99A1-842E-4526-9352-197D514108B4}" destId="{D4B07AC6-1F33-4AD8-BB24-F7372AA93C2B}" srcOrd="0" destOrd="0" parTransId="{1C1C6227-99EF-4BE1-9B6F-32F845074E36}" sibTransId="{8F0037E1-728C-4869-975F-96F685A82682}"/>
    <dgm:cxn modelId="{79D2BAC4-06D4-43D4-9E76-6CF8608B8D3B}" type="presOf" srcId="{AD4338B9-BDD6-4544-A82E-4654823A19D8}" destId="{BAFF1BA7-79FF-49BD-BBF8-DA81BECCBE28}" srcOrd="0" destOrd="0" presId="urn:microsoft.com/office/officeart/2005/8/layout/vList2"/>
    <dgm:cxn modelId="{18D26C52-57CF-4885-904A-4C79F0F2D842}" srcId="{446B99A1-842E-4526-9352-197D514108B4}" destId="{68687F1A-F679-472B-A326-1259902DCA26}" srcOrd="3" destOrd="0" parTransId="{60EA1062-E1ED-4168-81F8-A98DF9BF86DE}" sibTransId="{65FF65E0-51DB-439C-8299-62743A9F03E4}"/>
    <dgm:cxn modelId="{54E454E3-5301-4B80-84E0-A2253B664F7F}" type="presOf" srcId="{7BF96482-725F-4B7D-9DF3-019881D42524}" destId="{838A73E6-0454-4EA7-9D58-0FE58015135C}" srcOrd="0" destOrd="0" presId="urn:microsoft.com/office/officeart/2005/8/layout/vList2"/>
    <dgm:cxn modelId="{0E11D689-0D01-449B-9437-FC41C8E529FC}" type="presParOf" srcId="{829AD573-C198-435E-88A4-9549890F2FF8}" destId="{E0FD4340-5A2F-4028-86ED-9F26CF3ACD19}" srcOrd="0" destOrd="0" presId="urn:microsoft.com/office/officeart/2005/8/layout/vList2"/>
    <dgm:cxn modelId="{6FDC8A2A-04FE-4A69-B571-DD9E481E28E3}" type="presParOf" srcId="{829AD573-C198-435E-88A4-9549890F2FF8}" destId="{14B90148-5D36-4E29-B44C-DA4C760A5D02}" srcOrd="1" destOrd="0" presId="urn:microsoft.com/office/officeart/2005/8/layout/vList2"/>
    <dgm:cxn modelId="{F68DD54B-2A0D-4AD4-BDB6-9CF9089BEBD3}" type="presParOf" srcId="{829AD573-C198-435E-88A4-9549890F2FF8}" destId="{838A73E6-0454-4EA7-9D58-0FE58015135C}" srcOrd="2" destOrd="0" presId="urn:microsoft.com/office/officeart/2005/8/layout/vList2"/>
    <dgm:cxn modelId="{4800A113-72FE-4AA9-9A7E-AE4CF4442C11}" type="presParOf" srcId="{829AD573-C198-435E-88A4-9549890F2FF8}" destId="{42BE299A-7476-4A86-B38C-59561999704D}" srcOrd="3" destOrd="0" presId="urn:microsoft.com/office/officeart/2005/8/layout/vList2"/>
    <dgm:cxn modelId="{D208AC55-994B-4965-B67E-2E4796FE27AE}" type="presParOf" srcId="{829AD573-C198-435E-88A4-9549890F2FF8}" destId="{BAFF1BA7-79FF-49BD-BBF8-DA81BECCBE28}" srcOrd="4" destOrd="0" presId="urn:microsoft.com/office/officeart/2005/8/layout/vList2"/>
    <dgm:cxn modelId="{E9D95C77-B613-4119-8438-B9FDEA6B7F7A}" type="presParOf" srcId="{829AD573-C198-435E-88A4-9549890F2FF8}" destId="{CBF57C7B-F87D-436D-BD25-591FD1CC64CA}" srcOrd="5" destOrd="0" presId="urn:microsoft.com/office/officeart/2005/8/layout/vList2"/>
    <dgm:cxn modelId="{5B22CE66-6EF7-4745-B285-2F5A14FDB353}" type="presParOf" srcId="{829AD573-C198-435E-88A4-9549890F2FF8}" destId="{960C7ACF-510A-4638-BC8D-34F3B7D6BC7B}" srcOrd="6" destOrd="0" presId="urn:microsoft.com/office/officeart/2005/8/layout/vList2"/>
    <dgm:cxn modelId="{ADCFA643-1ED1-46A4-81EA-412699F88D48}" type="presParOf" srcId="{829AD573-C198-435E-88A4-9549890F2FF8}" destId="{7E8BF570-EAAB-4483-AE8F-0A9E85659056}" srcOrd="7" destOrd="0" presId="urn:microsoft.com/office/officeart/2005/8/layout/vList2"/>
    <dgm:cxn modelId="{B3BB4BAC-D1DE-4AAE-9754-42F22A428311}" type="presParOf" srcId="{829AD573-C198-435E-88A4-9549890F2FF8}" destId="{31483CB0-9A5C-47B2-80D0-F6130C457013}" srcOrd="8" destOrd="0" presId="urn:microsoft.com/office/officeart/2005/8/layout/vList2"/>
    <dgm:cxn modelId="{EA6DE720-31E8-49D3-AFCA-3366B387E7A5}" type="presParOf" srcId="{829AD573-C198-435E-88A4-9549890F2FF8}" destId="{2B2787F4-EF4C-4D1C-AD2F-7429B13F4713}" srcOrd="9" destOrd="0" presId="urn:microsoft.com/office/officeart/2005/8/layout/vList2"/>
    <dgm:cxn modelId="{7770F956-F068-47F3-B074-FDC3C72B9D1A}" type="presParOf" srcId="{829AD573-C198-435E-88A4-9549890F2FF8}" destId="{0F441A57-A4FB-46ED-B312-4EC913A6167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D4340-5A2F-4028-86ED-9F26CF3ACD19}">
      <dsp:nvSpPr>
        <dsp:cNvPr id="0" name=""/>
        <dsp:cNvSpPr/>
      </dsp:nvSpPr>
      <dsp:spPr>
        <a:xfrm>
          <a:off x="0" y="32026"/>
          <a:ext cx="8958217" cy="6236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Ролевые игры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>
        <a:off x="30442" y="62468"/>
        <a:ext cx="8897333" cy="562726"/>
      </dsp:txXfrm>
    </dsp:sp>
    <dsp:sp modelId="{838A73E6-0454-4EA7-9D58-0FE58015135C}">
      <dsp:nvSpPr>
        <dsp:cNvPr id="0" name=""/>
        <dsp:cNvSpPr/>
      </dsp:nvSpPr>
      <dsp:spPr>
        <a:xfrm>
          <a:off x="0" y="716366"/>
          <a:ext cx="8958217" cy="6236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Интерактивные викторины и конкурсы</a:t>
          </a:r>
          <a:endParaRPr lang="ru-RU" sz="2600" kern="1200" dirty="0"/>
        </a:p>
      </dsp:txBody>
      <dsp:txXfrm>
        <a:off x="30442" y="746808"/>
        <a:ext cx="8897333" cy="562726"/>
      </dsp:txXfrm>
    </dsp:sp>
    <dsp:sp modelId="{BAFF1BA7-79FF-49BD-BBF8-DA81BECCBE28}">
      <dsp:nvSpPr>
        <dsp:cNvPr id="0" name=""/>
        <dsp:cNvSpPr/>
      </dsp:nvSpPr>
      <dsp:spPr>
        <a:xfrm>
          <a:off x="0" y="1429006"/>
          <a:ext cx="8958217" cy="6236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Имитационные игры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>
        <a:off x="30442" y="1459448"/>
        <a:ext cx="8897333" cy="562726"/>
      </dsp:txXfrm>
    </dsp:sp>
    <dsp:sp modelId="{960C7ACF-510A-4638-BC8D-34F3B7D6BC7B}">
      <dsp:nvSpPr>
        <dsp:cNvPr id="0" name=""/>
        <dsp:cNvSpPr/>
      </dsp:nvSpPr>
      <dsp:spPr>
        <a:xfrm>
          <a:off x="0" y="2127497"/>
          <a:ext cx="8958217" cy="6236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Использование знакомых детям образов</a:t>
          </a:r>
          <a:r>
            <a:rPr lang="ru-RU" sz="2600" kern="1200" smtClean="0"/>
            <a:t>.</a:t>
          </a:r>
          <a:endParaRPr lang="ru-RU" sz="2600" kern="1200"/>
        </a:p>
      </dsp:txBody>
      <dsp:txXfrm>
        <a:off x="30442" y="2157939"/>
        <a:ext cx="8897333" cy="562726"/>
      </dsp:txXfrm>
    </dsp:sp>
    <dsp:sp modelId="{31483CB0-9A5C-47B2-80D0-F6130C457013}">
      <dsp:nvSpPr>
        <dsp:cNvPr id="0" name=""/>
        <dsp:cNvSpPr/>
      </dsp:nvSpPr>
      <dsp:spPr>
        <a:xfrm>
          <a:off x="0" y="2825986"/>
          <a:ext cx="8958217" cy="6236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Опора на личный опыт ребёнка</a:t>
          </a:r>
          <a:r>
            <a:rPr lang="ru-RU" sz="2600" kern="1200" smtClean="0"/>
            <a:t>. </a:t>
          </a:r>
          <a:endParaRPr lang="ru-RU" sz="2600" kern="1200"/>
        </a:p>
      </dsp:txBody>
      <dsp:txXfrm>
        <a:off x="30442" y="2856428"/>
        <a:ext cx="8897333" cy="562726"/>
      </dsp:txXfrm>
    </dsp:sp>
    <dsp:sp modelId="{0F441A57-A4FB-46ED-B312-4EC913A61675}">
      <dsp:nvSpPr>
        <dsp:cNvPr id="0" name=""/>
        <dsp:cNvSpPr/>
      </dsp:nvSpPr>
      <dsp:spPr>
        <a:xfrm>
          <a:off x="0" y="3524477"/>
          <a:ext cx="8958217" cy="6236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Приглашение интересных гостей</a:t>
          </a:r>
          <a:r>
            <a:rPr lang="ru-RU" sz="2600" kern="1200" smtClean="0"/>
            <a:t>.</a:t>
          </a:r>
          <a:endParaRPr lang="ru-RU" sz="2600" kern="1200"/>
        </a:p>
      </dsp:txBody>
      <dsp:txXfrm>
        <a:off x="30442" y="3554919"/>
        <a:ext cx="8897333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36ED-18DB-46F0-A5B8-BC6D0A5EA714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E2B1-4C90-4D89-9D70-443E7B4E3A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7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3C6E2E-7DE8-4E5E-8564-BDBBCAA10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834" y="3102123"/>
            <a:ext cx="10515600" cy="9896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311971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(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7AF6D5-4C72-4FC8-BDED-C70CA99B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26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43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C0A54C-0574-45EF-9069-558AA69C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26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7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54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91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7" r:id="rId3"/>
    <p:sldLayoutId id="2147483676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73C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AADE9C-0ACD-4583-B448-11AC3709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42" y="2570677"/>
            <a:ext cx="10515600" cy="98965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Использование элементов курса ОБЗР на уроках в начальной школе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0C6A64-6E93-4248-914B-301C83C90AE1}"/>
              </a:ext>
            </a:extLst>
          </p:cNvPr>
          <p:cNvSpPr txBox="1"/>
          <p:nvPr/>
        </p:nvSpPr>
        <p:spPr>
          <a:xfrm>
            <a:off x="4987505" y="4722484"/>
            <a:ext cx="641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   Щур Александра Владимировна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МАОУ «Лицей» г. Реутов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34" y="561755"/>
            <a:ext cx="10515600" cy="692279"/>
          </a:xfrm>
        </p:spPr>
        <p:txBody>
          <a:bodyPr/>
          <a:lstStyle/>
          <a:p>
            <a:r>
              <a:rPr lang="ru-RU" sz="2800" dirty="0" smtClean="0"/>
              <a:t>ВПР по окружающему миру.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34" y="1371600"/>
            <a:ext cx="5569267" cy="293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7554" y="2403565"/>
            <a:ext cx="5290457" cy="29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352750"/>
            <a:ext cx="10515600" cy="548587"/>
          </a:xfrm>
        </p:spPr>
        <p:txBody>
          <a:bodyPr/>
          <a:lstStyle/>
          <a:p>
            <a:r>
              <a:rPr lang="ru-RU" sz="2800" dirty="0" smtClean="0"/>
              <a:t>Основы безопасности</a:t>
            </a:r>
            <a:endParaRPr lang="ru-RU" sz="2800" dirty="0"/>
          </a:p>
        </p:txBody>
      </p:sp>
      <p:pic>
        <p:nvPicPr>
          <p:cNvPr id="3" name="Picture 15" descr="C:\Users\home\Pictures\С телефона\VIDEO0047_0000084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65" y="861762"/>
            <a:ext cx="1547078" cy="2730138"/>
          </a:xfrm>
          <a:prstGeom prst="rect">
            <a:avLst/>
          </a:prstGeom>
          <a:noFill/>
        </p:spPr>
      </p:pic>
      <p:pic>
        <p:nvPicPr>
          <p:cNvPr id="4" name="Picture 2" descr="C:\Users\home\Pictures\С телефона\IMG_2017-03-31_08-45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548" y="836023"/>
            <a:ext cx="3239590" cy="3239590"/>
          </a:xfrm>
          <a:prstGeom prst="rect">
            <a:avLst/>
          </a:prstGeom>
          <a:noFill/>
        </p:spPr>
      </p:pic>
      <p:pic>
        <p:nvPicPr>
          <p:cNvPr id="5" name="Picture 6" descr="C:\Users\home\Pictures\С телефона\IMAG1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765" y="862150"/>
            <a:ext cx="3553095" cy="1998616"/>
          </a:xfrm>
          <a:prstGeom prst="rect">
            <a:avLst/>
          </a:prstGeom>
          <a:noFill/>
        </p:spPr>
      </p:pic>
      <p:pic>
        <p:nvPicPr>
          <p:cNvPr id="6" name="Picture 8" descr="C:\Users\home\Pictures\С телефона\IMAG19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7056" y="2963348"/>
            <a:ext cx="3599543" cy="2024742"/>
          </a:xfrm>
          <a:prstGeom prst="rect">
            <a:avLst/>
          </a:prstGeom>
          <a:noFill/>
        </p:spPr>
      </p:pic>
      <p:pic>
        <p:nvPicPr>
          <p:cNvPr id="7" name="Picture 7" descr="C:\Users\home\Pictures\С телефона\IMAG15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4686" y="1146459"/>
            <a:ext cx="3367314" cy="1894114"/>
          </a:xfrm>
          <a:prstGeom prst="rect">
            <a:avLst/>
          </a:prstGeom>
          <a:noFill/>
        </p:spPr>
      </p:pic>
      <p:pic>
        <p:nvPicPr>
          <p:cNvPr id="8" name="Picture 3" descr="C:\Users\home\Pictures\С телефона\IMAG17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607" y="3626208"/>
            <a:ext cx="1383711" cy="2459931"/>
          </a:xfrm>
          <a:prstGeom prst="rect">
            <a:avLst/>
          </a:prstGeom>
          <a:noFill/>
        </p:spPr>
      </p:pic>
      <p:pic>
        <p:nvPicPr>
          <p:cNvPr id="9" name="Picture 6" descr="C:\Users\home\Pictures\С телефона\IMAG15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64301" y="3117027"/>
            <a:ext cx="3327700" cy="1871831"/>
          </a:xfrm>
          <a:prstGeom prst="rect">
            <a:avLst/>
          </a:prstGeom>
          <a:noFill/>
        </p:spPr>
      </p:pic>
      <p:pic>
        <p:nvPicPr>
          <p:cNvPr id="22530" name="Picture 2" descr="C:\Users\home\Downloads\IMG-20250121-WA00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41881" y="4132297"/>
            <a:ext cx="1849252" cy="1887121"/>
          </a:xfrm>
          <a:prstGeom prst="rect">
            <a:avLst/>
          </a:prstGeom>
          <a:noFill/>
        </p:spPr>
      </p:pic>
      <p:pic>
        <p:nvPicPr>
          <p:cNvPr id="12" name="Picture 9" descr="C:\Users\home\Downloads\IMG-20230915-WA01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0118" y="4255417"/>
            <a:ext cx="2364506" cy="1773379"/>
          </a:xfrm>
          <a:prstGeom prst="rect">
            <a:avLst/>
          </a:prstGeom>
          <a:noFill/>
        </p:spPr>
      </p:pic>
      <p:pic>
        <p:nvPicPr>
          <p:cNvPr id="1026" name="Picture 2" descr="C:\Users\Щур\Downloads\VideoCapture_20250406-1804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08" y="4652593"/>
            <a:ext cx="1457438" cy="14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Щур\Downloads\VideoCapture_20250406-18050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 b="4019"/>
          <a:stretch/>
        </p:blipFill>
        <p:spPr bwMode="auto">
          <a:xfrm>
            <a:off x="8149712" y="4440584"/>
            <a:ext cx="1100295" cy="16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65" y="297041"/>
            <a:ext cx="10515600" cy="671148"/>
          </a:xfrm>
        </p:spPr>
        <p:txBody>
          <a:bodyPr/>
          <a:lstStyle/>
          <a:p>
            <a:r>
              <a:rPr lang="ru-RU" dirty="0" smtClean="0"/>
              <a:t>Воспитание патриотизма</a:t>
            </a:r>
            <a:endParaRPr lang="ru-RU" dirty="0"/>
          </a:p>
        </p:txBody>
      </p:sp>
      <p:pic>
        <p:nvPicPr>
          <p:cNvPr id="3" name="Picture 14" descr="C:\Users\home\Pictures\стихи о войне 2015\P102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5" y="848701"/>
            <a:ext cx="2197442" cy="2929923"/>
          </a:xfrm>
          <a:prstGeom prst="rect">
            <a:avLst/>
          </a:prstGeom>
          <a:noFill/>
        </p:spPr>
      </p:pic>
      <p:pic>
        <p:nvPicPr>
          <p:cNvPr id="4" name="Picture 10" descr="C:\Users\home\AppData\Local\Temp\Rar$DI04.325\IMG_7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691" y="860612"/>
            <a:ext cx="2757129" cy="1837637"/>
          </a:xfrm>
          <a:prstGeom prst="rect">
            <a:avLst/>
          </a:prstGeom>
          <a:noFill/>
        </p:spPr>
      </p:pic>
      <p:pic>
        <p:nvPicPr>
          <p:cNvPr id="5" name="Picture 16" descr="C:\Users\home\Pictures\С телефона\IMG-20170429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5929" y="1089211"/>
            <a:ext cx="2605400" cy="1954050"/>
          </a:xfrm>
          <a:prstGeom prst="rect">
            <a:avLst/>
          </a:prstGeom>
          <a:noFill/>
        </p:spPr>
      </p:pic>
      <p:pic>
        <p:nvPicPr>
          <p:cNvPr id="6" name="Picture 6" descr="C:\Users\home\Pictures\школа\МЧС 2016\817zI9Fze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1447" y="3079376"/>
            <a:ext cx="2622988" cy="1750106"/>
          </a:xfrm>
          <a:prstGeom prst="rect">
            <a:avLst/>
          </a:prstGeom>
          <a:noFill/>
        </p:spPr>
      </p:pic>
      <p:pic>
        <p:nvPicPr>
          <p:cNvPr id="7" name="Picture 8" descr="C:\Users\home\Pictures\С телефона\IMAG12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9884" y="905562"/>
            <a:ext cx="2573640" cy="1555250"/>
          </a:xfrm>
          <a:prstGeom prst="rect">
            <a:avLst/>
          </a:prstGeom>
          <a:noFill/>
        </p:spPr>
      </p:pic>
      <p:pic>
        <p:nvPicPr>
          <p:cNvPr id="9" name="Picture 10" descr="C:\Users\home\Downloads\20240508_0852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6435" y="2541495"/>
            <a:ext cx="2475282" cy="1747989"/>
          </a:xfrm>
          <a:prstGeom prst="rect">
            <a:avLst/>
          </a:prstGeom>
          <a:noFill/>
        </p:spPr>
      </p:pic>
      <p:pic>
        <p:nvPicPr>
          <p:cNvPr id="10" name="Picture 6" descr="C:\Users\home\Pictures\С телефона\IMAG03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4015" y="2729753"/>
            <a:ext cx="2818164" cy="1585217"/>
          </a:xfrm>
          <a:prstGeom prst="rect">
            <a:avLst/>
          </a:prstGeom>
          <a:noFill/>
        </p:spPr>
      </p:pic>
      <p:pic>
        <p:nvPicPr>
          <p:cNvPr id="11" name="Picture 2" descr="C:\Users\home\Pictures\С телефона\IMAG1130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24082"/>
            <a:ext cx="2823882" cy="1667435"/>
          </a:xfrm>
          <a:prstGeom prst="rect">
            <a:avLst/>
          </a:prstGeom>
          <a:noFill/>
        </p:spPr>
      </p:pic>
      <p:pic>
        <p:nvPicPr>
          <p:cNvPr id="12" name="Picture 8" descr="C:\Users\home\Downloads\IMG-20250228-WA0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1119" y="4441179"/>
            <a:ext cx="2944905" cy="1656509"/>
          </a:xfrm>
          <a:prstGeom prst="rect">
            <a:avLst/>
          </a:prstGeom>
          <a:noFill/>
        </p:spPr>
      </p:pic>
      <p:pic>
        <p:nvPicPr>
          <p:cNvPr id="13" name="Picture 12" descr="C:\Users\home\Downloads\20240214_0939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36243" y="887505"/>
            <a:ext cx="1556058" cy="2763869"/>
          </a:xfrm>
          <a:prstGeom prst="rect">
            <a:avLst/>
          </a:prstGeom>
          <a:noFill/>
        </p:spPr>
      </p:pic>
      <p:pic>
        <p:nvPicPr>
          <p:cNvPr id="14" name="Picture 11" descr="C:\Users\home\Downloads\20240427_11525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36385" y="4351468"/>
            <a:ext cx="2928686" cy="1780135"/>
          </a:xfrm>
          <a:prstGeom prst="rect">
            <a:avLst/>
          </a:prstGeom>
          <a:noFill/>
        </p:spPr>
      </p:pic>
      <p:pic>
        <p:nvPicPr>
          <p:cNvPr id="15" name="Picture 9" descr="C:\Users\home\Pictures\С телефона\IMAG1237.jpg"/>
          <p:cNvPicPr>
            <a:picLocks noChangeAspect="1" noChangeArrowheads="1"/>
          </p:cNvPicPr>
          <p:nvPr/>
        </p:nvPicPr>
        <p:blipFill>
          <a:blip r:embed="rId13" cstate="print"/>
          <a:srcRect l="5258" r="15790"/>
          <a:stretch>
            <a:fillRect/>
          </a:stretch>
        </p:blipFill>
        <p:spPr bwMode="auto">
          <a:xfrm>
            <a:off x="8915400" y="4755360"/>
            <a:ext cx="1949823" cy="1389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08" y="324280"/>
            <a:ext cx="10515600" cy="554951"/>
          </a:xfrm>
        </p:spPr>
        <p:txBody>
          <a:bodyPr/>
          <a:lstStyle/>
          <a:p>
            <a:r>
              <a:rPr lang="ru-RU" sz="2800" dirty="0" smtClean="0"/>
              <a:t>Интернет-ресурсы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5" y="1195754"/>
            <a:ext cx="10343458" cy="44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0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417EA7-C8B2-40B3-9379-3367AD5FCE06}"/>
              </a:ext>
            </a:extLst>
          </p:cNvPr>
          <p:cNvSpPr txBox="1"/>
          <p:nvPr/>
        </p:nvSpPr>
        <p:spPr>
          <a:xfrm>
            <a:off x="5283200" y="2905780"/>
            <a:ext cx="417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69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44A67F-62A1-4A67-B745-A37D42F6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269"/>
            <a:ext cx="10515600" cy="1325563"/>
          </a:xfrm>
        </p:spPr>
        <p:txBody>
          <a:bodyPr/>
          <a:lstStyle/>
          <a:p>
            <a:pPr algn="just"/>
            <a:r>
              <a:rPr lang="ru-RU" dirty="0" smtClean="0"/>
              <a:t>Сегодня ОБЗР — это не просто урок, где дети заучивают правила поведения в чрезвычайных ситуациях. Это системный подход к формированию у школьников культуры безопасности, патриотизма и ответственности за свою жизнь и жизнь окружающих.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2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66B78C5-14F7-496B-A491-644B76B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7" y="323945"/>
            <a:ext cx="9050382" cy="888221"/>
          </a:xfrm>
        </p:spPr>
        <p:txBody>
          <a:bodyPr/>
          <a:lstStyle/>
          <a:p>
            <a:r>
              <a:rPr lang="ru-RU" sz="2400" dirty="0" smtClean="0"/>
              <a:t>Чтобы сделать урок увлекательными и интересными для учеников, можно использовать следующие приёмы: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84650126"/>
              </p:ext>
            </p:extLst>
          </p:nvPr>
        </p:nvGraphicFramePr>
        <p:xfrm>
          <a:off x="745922" y="1454666"/>
          <a:ext cx="8958217" cy="41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86" y="313561"/>
            <a:ext cx="10515600" cy="1325563"/>
          </a:xfrm>
        </p:spPr>
        <p:txBody>
          <a:bodyPr/>
          <a:lstStyle/>
          <a:p>
            <a:r>
              <a:rPr lang="ru-RU" sz="2800" dirty="0" smtClean="0"/>
              <a:t>«Окружающий мир» А.А. Плешаков</a:t>
            </a:r>
            <a:br>
              <a:rPr lang="ru-RU" sz="2800" dirty="0" smtClean="0"/>
            </a:br>
            <a:r>
              <a:rPr lang="ru-RU" sz="2800" dirty="0" smtClean="0"/>
              <a:t>«Школа России»</a:t>
            </a:r>
            <a:br>
              <a:rPr lang="ru-RU" sz="2800" dirty="0" smtClean="0"/>
            </a:br>
            <a:r>
              <a:rPr lang="ru-RU" sz="2800" dirty="0" smtClean="0"/>
              <a:t>1 класс</a:t>
            </a:r>
            <a:endParaRPr lang="ru-RU" sz="2800" dirty="0"/>
          </a:p>
        </p:txBody>
      </p:sp>
      <p:pic>
        <p:nvPicPr>
          <p:cNvPr id="1026" name="Picture 2" descr="C:\Users\home\Downloads\Screenshot_20250330_191626_Ch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4097"/>
            <a:ext cx="3047277" cy="4074999"/>
          </a:xfrm>
          <a:prstGeom prst="rect">
            <a:avLst/>
          </a:prstGeom>
          <a:noFill/>
        </p:spPr>
      </p:pic>
      <p:pic>
        <p:nvPicPr>
          <p:cNvPr id="1027" name="Picture 3" descr="C:\Users\home\Downloads\Screenshot_20250330_191635_Ch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277" y="1724296"/>
            <a:ext cx="3101640" cy="4088673"/>
          </a:xfrm>
          <a:prstGeom prst="rect">
            <a:avLst/>
          </a:prstGeom>
          <a:noFill/>
        </p:spPr>
      </p:pic>
      <p:pic>
        <p:nvPicPr>
          <p:cNvPr id="1028" name="Picture 4" descr="C:\Users\home\Downloads\Screenshot_20250330_191724_Chr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3254" y="1750423"/>
            <a:ext cx="3078746" cy="4101736"/>
          </a:xfrm>
          <a:prstGeom prst="rect">
            <a:avLst/>
          </a:prstGeom>
          <a:noFill/>
        </p:spPr>
      </p:pic>
      <p:pic>
        <p:nvPicPr>
          <p:cNvPr id="1029" name="Picture 5" descr="C:\Users\home\Downloads\Screenshot_20250330_191712_Chro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701" y="1724296"/>
            <a:ext cx="3094978" cy="4101737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2913017" y="2181497"/>
            <a:ext cx="19594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895600" y="2059577"/>
            <a:ext cx="19594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026434" y="3174274"/>
            <a:ext cx="195943" cy="5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9035142" y="3888377"/>
            <a:ext cx="195943" cy="5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9035142" y="4123509"/>
            <a:ext cx="195943" cy="5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9030788" y="3034937"/>
            <a:ext cx="195943" cy="5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9030788" y="2551612"/>
            <a:ext cx="195943" cy="5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9015282" y="2927419"/>
            <a:ext cx="195943" cy="5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3" y="3575905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3" y="3729126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2" y="3848554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771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home\Pictures\С телефона\IMAG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4" y="613953"/>
            <a:ext cx="9173029" cy="5159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451" y="352749"/>
            <a:ext cx="10515600" cy="1325563"/>
          </a:xfrm>
        </p:spPr>
        <p:txBody>
          <a:bodyPr/>
          <a:lstStyle/>
          <a:p>
            <a:r>
              <a:rPr lang="ru-RU" sz="2800" dirty="0" smtClean="0"/>
              <a:t>«Окружающий мир» А.А. Плешаков</a:t>
            </a:r>
            <a:br>
              <a:rPr lang="ru-RU" sz="2800" dirty="0" smtClean="0"/>
            </a:br>
            <a:r>
              <a:rPr lang="ru-RU" sz="2800" dirty="0" smtClean="0"/>
              <a:t>«Школа России»</a:t>
            </a:r>
            <a:br>
              <a:rPr lang="ru-RU" sz="2800" dirty="0" smtClean="0"/>
            </a:br>
            <a:r>
              <a:rPr lang="ru-RU" sz="2800" dirty="0" smtClean="0"/>
              <a:t>2 класс</a:t>
            </a:r>
            <a:endParaRPr lang="ru-RU" sz="2800" dirty="0"/>
          </a:p>
        </p:txBody>
      </p:sp>
      <p:pic>
        <p:nvPicPr>
          <p:cNvPr id="2050" name="Picture 2" descr="C:\Users\home\Downloads\Screenshot_20250330_191838_Ch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7990"/>
            <a:ext cx="3024483" cy="4062547"/>
          </a:xfrm>
          <a:prstGeom prst="rect">
            <a:avLst/>
          </a:prstGeom>
          <a:noFill/>
        </p:spPr>
      </p:pic>
      <p:pic>
        <p:nvPicPr>
          <p:cNvPr id="2051" name="Picture 3" descr="C:\Users\home\Downloads\Screenshot_20250330_192100_Ch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8686" y="1715032"/>
            <a:ext cx="3113314" cy="4176317"/>
          </a:xfrm>
          <a:prstGeom prst="rect">
            <a:avLst/>
          </a:prstGeom>
          <a:noFill/>
        </p:spPr>
      </p:pic>
      <p:pic>
        <p:nvPicPr>
          <p:cNvPr id="2052" name="Picture 4" descr="C:\Users\home\Downloads\Screenshot_20250330_192055_Chr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6711" y="1785054"/>
            <a:ext cx="3078911" cy="4106295"/>
          </a:xfrm>
          <a:prstGeom prst="rect">
            <a:avLst/>
          </a:prstGeom>
          <a:noFill/>
        </p:spPr>
      </p:pic>
      <p:pic>
        <p:nvPicPr>
          <p:cNvPr id="2053" name="Picture 5" descr="C:\Users\home\Downloads\Screenshot_20250330_191848_Chro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3240" y="1776550"/>
            <a:ext cx="3170496" cy="4140924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6148251" y="3966754"/>
            <a:ext cx="195943" cy="5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43839" y="3718560"/>
            <a:ext cx="195943" cy="522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23" y="3482121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23" y="3863089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23" y="3992880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46" y="4084955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22" y="4188265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69" y="4806829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69" y="2512281"/>
            <a:ext cx="2127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0499"/>
            <a:ext cx="10515600" cy="1325563"/>
          </a:xfrm>
        </p:spPr>
        <p:txBody>
          <a:bodyPr/>
          <a:lstStyle/>
          <a:p>
            <a:r>
              <a:rPr lang="ru-RU" sz="2800" dirty="0" smtClean="0"/>
              <a:t>«Окружающий мир» А.А. Плешаков</a:t>
            </a:r>
            <a:br>
              <a:rPr lang="ru-RU" sz="2800" dirty="0" smtClean="0"/>
            </a:br>
            <a:r>
              <a:rPr lang="ru-RU" sz="2800" dirty="0" smtClean="0"/>
              <a:t>«Школа России»</a:t>
            </a:r>
            <a:br>
              <a:rPr lang="ru-RU" sz="2800" dirty="0" smtClean="0"/>
            </a:br>
            <a:r>
              <a:rPr lang="ru-RU" sz="2800" dirty="0" smtClean="0"/>
              <a:t>3 класс</a:t>
            </a:r>
            <a:endParaRPr lang="ru-RU" sz="2800" dirty="0"/>
          </a:p>
        </p:txBody>
      </p:sp>
      <p:pic>
        <p:nvPicPr>
          <p:cNvPr id="3074" name="Picture 2" descr="C:\Users\home\Downloads\Screenshot_20250330_192203_Ch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3668"/>
            <a:ext cx="3116309" cy="4153988"/>
          </a:xfrm>
          <a:prstGeom prst="rect">
            <a:avLst/>
          </a:prstGeom>
          <a:noFill/>
        </p:spPr>
      </p:pic>
      <p:pic>
        <p:nvPicPr>
          <p:cNvPr id="3075" name="Picture 3" descr="C:\Users\home\Downloads\Screenshot_20250330_192209_Ch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107" y="1580606"/>
            <a:ext cx="3110373" cy="4149341"/>
          </a:xfrm>
          <a:prstGeom prst="rect">
            <a:avLst/>
          </a:prstGeom>
          <a:noFill/>
        </p:spPr>
      </p:pic>
      <p:pic>
        <p:nvPicPr>
          <p:cNvPr id="3076" name="Picture 4" descr="C:\Users\home\Downloads\Screenshot_20250330_192240_Chr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731" y="1606731"/>
            <a:ext cx="3118736" cy="4167051"/>
          </a:xfrm>
          <a:prstGeom prst="rect">
            <a:avLst/>
          </a:prstGeom>
          <a:noFill/>
        </p:spPr>
      </p:pic>
      <p:pic>
        <p:nvPicPr>
          <p:cNvPr id="3077" name="Picture 5" descr="C:\Users\home\Downloads\Screenshot_20250330_192246_Chro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7730" y="1580606"/>
            <a:ext cx="3114269" cy="4193177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 flipV="1">
            <a:off x="6318069" y="2327366"/>
            <a:ext cx="174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973976" y="3614057"/>
            <a:ext cx="195943" cy="52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7" y="3181350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3468688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42" y="2755290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794" y="627018"/>
            <a:ext cx="3880153" cy="5238206"/>
          </a:xfrm>
          <a:prstGeom prst="rect">
            <a:avLst/>
          </a:prstGeom>
          <a:noFill/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t="49775"/>
          <a:stretch>
            <a:fillRect/>
          </a:stretch>
        </p:blipFill>
        <p:spPr bwMode="auto">
          <a:xfrm>
            <a:off x="5029200" y="649823"/>
            <a:ext cx="3879669" cy="5257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012" y="378876"/>
            <a:ext cx="10515600" cy="1325563"/>
          </a:xfrm>
        </p:spPr>
        <p:txBody>
          <a:bodyPr/>
          <a:lstStyle/>
          <a:p>
            <a:r>
              <a:rPr lang="ru-RU" sz="2800" dirty="0" smtClean="0"/>
              <a:t>«Окружающий мир» А.А. Плешаков</a:t>
            </a:r>
            <a:br>
              <a:rPr lang="ru-RU" sz="2800" dirty="0" smtClean="0"/>
            </a:br>
            <a:r>
              <a:rPr lang="ru-RU" sz="2800" dirty="0" smtClean="0"/>
              <a:t>«Школа России»</a:t>
            </a:r>
            <a:br>
              <a:rPr lang="ru-RU" sz="2800" dirty="0" smtClean="0"/>
            </a:br>
            <a:r>
              <a:rPr lang="ru-RU" sz="2800" dirty="0" smtClean="0"/>
              <a:t>4 класс</a:t>
            </a:r>
            <a:endParaRPr lang="ru-RU" sz="2800" dirty="0"/>
          </a:p>
        </p:txBody>
      </p:sp>
      <p:pic>
        <p:nvPicPr>
          <p:cNvPr id="4102" name="Picture 6" descr="C:\Users\home\Downloads\1000148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96" y="1634917"/>
            <a:ext cx="5808255" cy="4243369"/>
          </a:xfrm>
          <a:prstGeom prst="rect">
            <a:avLst/>
          </a:prstGeom>
          <a:noFill/>
        </p:spPr>
      </p:pic>
      <p:pic>
        <p:nvPicPr>
          <p:cNvPr id="4103" name="Picture 7" descr="C:\Users\home\Downloads\1000148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233" y="1653255"/>
            <a:ext cx="5712821" cy="42318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15" y="3316288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0" y="2532552"/>
            <a:ext cx="212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9FC8E897-0F04-46B2-92D4-797839D6FFB6}" vid="{85D35858-A01D-485B-B6F4-017515740B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ЦНППМ 2023+</Template>
  <TotalTime>389</TotalTime>
  <Words>104</Words>
  <Application>Microsoft Office PowerPoint</Application>
  <PresentationFormat>Произвольный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Специальное оформление</vt:lpstr>
      <vt:lpstr>Использование элементов курса ОБЗР на уроках в начальной школе</vt:lpstr>
      <vt:lpstr>Сегодня ОБЗР — это не просто урок, где дети заучивают правила поведения в чрезвычайных ситуациях. Это системный подход к формированию у школьников культуры безопасности, патриотизма и ответственности за свою жизнь и жизнь окружающих. </vt:lpstr>
      <vt:lpstr>Чтобы сделать урок увлекательными и интересными для учеников, можно использовать следующие приёмы: </vt:lpstr>
      <vt:lpstr>«Окружающий мир» А.А. Плешаков «Школа России» 1 класс</vt:lpstr>
      <vt:lpstr>Презентация PowerPoint</vt:lpstr>
      <vt:lpstr>«Окружающий мир» А.А. Плешаков «Школа России» 2 класс</vt:lpstr>
      <vt:lpstr>«Окружающий мир» А.А. Плешаков «Школа России» 3 класс</vt:lpstr>
      <vt:lpstr>Презентация PowerPoint</vt:lpstr>
      <vt:lpstr>«Окружающий мир» А.А. Плешаков «Школа России» 4 класс</vt:lpstr>
      <vt:lpstr>ВПР по окружающему миру. </vt:lpstr>
      <vt:lpstr>Основы безопасности</vt:lpstr>
      <vt:lpstr>Воспитание патриотизма</vt:lpstr>
      <vt:lpstr>Интернет-ресурсы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Щур</cp:lastModifiedBy>
  <cp:revision>39</cp:revision>
  <dcterms:created xsi:type="dcterms:W3CDTF">2023-01-26T12:14:30Z</dcterms:created>
  <dcterms:modified xsi:type="dcterms:W3CDTF">2025-04-08T09:50:23Z</dcterms:modified>
</cp:coreProperties>
</file>