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67" r:id="rId3"/>
    <p:sldId id="270" r:id="rId4"/>
    <p:sldId id="271" r:id="rId5"/>
    <p:sldId id="256" r:id="rId6"/>
    <p:sldId id="259" r:id="rId7"/>
    <p:sldId id="262" r:id="rId8"/>
    <p:sldId id="263" r:id="rId9"/>
    <p:sldId id="264" r:id="rId10"/>
    <p:sldId id="272" r:id="rId11"/>
    <p:sldId id="274" r:id="rId12"/>
    <p:sldId id="273" r:id="rId13"/>
  </p:sldIdLst>
  <p:sldSz cx="5854700" cy="3302000"/>
  <p:notesSz cx="5854700" cy="330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29" autoAdjust="0"/>
  </p:normalViewPr>
  <p:slideViewPr>
    <p:cSldViewPr>
      <p:cViewPr varScale="1">
        <p:scale>
          <a:sx n="168" d="100"/>
          <a:sy n="168" d="100"/>
        </p:scale>
        <p:origin x="894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9578" y="1023620"/>
            <a:ext cx="4981892" cy="693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79157" y="1849120"/>
            <a:ext cx="4102735" cy="82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40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40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448811" y="605027"/>
            <a:ext cx="2220595" cy="306705"/>
          </a:xfrm>
          <a:custGeom>
            <a:avLst/>
            <a:gdLst/>
            <a:ahLst/>
            <a:cxnLst/>
            <a:rect l="l" t="t" r="r" b="b"/>
            <a:pathLst>
              <a:path w="2220595" h="306705">
                <a:moveTo>
                  <a:pt x="2098548" y="0"/>
                </a:moveTo>
                <a:lnTo>
                  <a:pt x="121920" y="0"/>
                </a:lnTo>
                <a:lnTo>
                  <a:pt x="74549" y="9651"/>
                </a:lnTo>
                <a:lnTo>
                  <a:pt x="35813" y="35940"/>
                </a:lnTo>
                <a:lnTo>
                  <a:pt x="9651" y="74802"/>
                </a:lnTo>
                <a:lnTo>
                  <a:pt x="0" y="122300"/>
                </a:lnTo>
                <a:lnTo>
                  <a:pt x="0" y="184022"/>
                </a:lnTo>
                <a:lnTo>
                  <a:pt x="9651" y="231394"/>
                </a:lnTo>
                <a:lnTo>
                  <a:pt x="35813" y="270256"/>
                </a:lnTo>
                <a:lnTo>
                  <a:pt x="74549" y="296544"/>
                </a:lnTo>
                <a:lnTo>
                  <a:pt x="121920" y="306196"/>
                </a:lnTo>
                <a:lnTo>
                  <a:pt x="2098548" y="306196"/>
                </a:lnTo>
                <a:lnTo>
                  <a:pt x="2145918" y="296544"/>
                </a:lnTo>
                <a:lnTo>
                  <a:pt x="2184654" y="270256"/>
                </a:lnTo>
                <a:lnTo>
                  <a:pt x="2210816" y="231394"/>
                </a:lnTo>
                <a:lnTo>
                  <a:pt x="2220467" y="184022"/>
                </a:lnTo>
                <a:lnTo>
                  <a:pt x="2220467" y="122300"/>
                </a:lnTo>
                <a:lnTo>
                  <a:pt x="2210816" y="74802"/>
                </a:lnTo>
                <a:lnTo>
                  <a:pt x="2184654" y="35940"/>
                </a:lnTo>
                <a:lnTo>
                  <a:pt x="2145918" y="9651"/>
                </a:lnTo>
                <a:lnTo>
                  <a:pt x="2098548" y="0"/>
                </a:lnTo>
                <a:close/>
              </a:path>
            </a:pathLst>
          </a:custGeom>
          <a:solidFill>
            <a:srgbClr val="CAEE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448811" y="2068067"/>
            <a:ext cx="2220595" cy="1041400"/>
          </a:xfrm>
          <a:custGeom>
            <a:avLst/>
            <a:gdLst/>
            <a:ahLst/>
            <a:cxnLst/>
            <a:rect l="l" t="t" r="r" b="b"/>
            <a:pathLst>
              <a:path w="2220595" h="1041400">
                <a:moveTo>
                  <a:pt x="2098548" y="0"/>
                </a:moveTo>
                <a:lnTo>
                  <a:pt x="121920" y="0"/>
                </a:lnTo>
                <a:lnTo>
                  <a:pt x="74549" y="9613"/>
                </a:lnTo>
                <a:lnTo>
                  <a:pt x="35813" y="35788"/>
                </a:lnTo>
                <a:lnTo>
                  <a:pt x="9651" y="74536"/>
                </a:lnTo>
                <a:lnTo>
                  <a:pt x="0" y="121856"/>
                </a:lnTo>
                <a:lnTo>
                  <a:pt x="0" y="919022"/>
                </a:lnTo>
                <a:lnTo>
                  <a:pt x="9651" y="966343"/>
                </a:lnTo>
                <a:lnTo>
                  <a:pt x="35813" y="1005090"/>
                </a:lnTo>
                <a:lnTo>
                  <a:pt x="74549" y="1031265"/>
                </a:lnTo>
                <a:lnTo>
                  <a:pt x="121920" y="1040879"/>
                </a:lnTo>
                <a:lnTo>
                  <a:pt x="2098548" y="1040879"/>
                </a:lnTo>
                <a:lnTo>
                  <a:pt x="2145918" y="1031265"/>
                </a:lnTo>
                <a:lnTo>
                  <a:pt x="2184654" y="1005090"/>
                </a:lnTo>
                <a:lnTo>
                  <a:pt x="2210816" y="966343"/>
                </a:lnTo>
                <a:lnTo>
                  <a:pt x="2220467" y="919022"/>
                </a:lnTo>
                <a:lnTo>
                  <a:pt x="2220467" y="121856"/>
                </a:lnTo>
                <a:lnTo>
                  <a:pt x="2210816" y="74536"/>
                </a:lnTo>
                <a:lnTo>
                  <a:pt x="2184654" y="35788"/>
                </a:lnTo>
                <a:lnTo>
                  <a:pt x="2145918" y="9613"/>
                </a:lnTo>
                <a:lnTo>
                  <a:pt x="2098548" y="0"/>
                </a:lnTo>
                <a:close/>
              </a:path>
            </a:pathLst>
          </a:custGeom>
          <a:solidFill>
            <a:srgbClr val="FFDEE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43839" cy="24383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047999"/>
            <a:ext cx="243839" cy="24383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08320" y="0"/>
            <a:ext cx="243839" cy="24383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08320" y="3047999"/>
            <a:ext cx="243839" cy="2438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93052" y="759460"/>
            <a:ext cx="2549556" cy="2179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18440" y="759460"/>
            <a:ext cx="2549556" cy="2179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40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40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40"/>
                </a:spcBef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3047999"/>
            <a:ext cx="243839" cy="24383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43839" cy="2438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939" y="102565"/>
            <a:ext cx="5551170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4043" y="1457071"/>
            <a:ext cx="5172963" cy="738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92757" y="3070860"/>
            <a:ext cx="1875536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93052" y="3070860"/>
            <a:ext cx="1348041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25084" y="3092200"/>
            <a:ext cx="118745" cy="111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pPr marL="38100">
                <a:lnSpc>
                  <a:spcPct val="100000"/>
                </a:lnSpc>
                <a:spcBef>
                  <a:spcPts val="40"/>
                </a:spcBef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08320" y="0"/>
            <a:ext cx="243839" cy="24383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3310128" y="757427"/>
            <a:ext cx="2542540" cy="2534920"/>
            <a:chOff x="3310128" y="757427"/>
            <a:chExt cx="2542540" cy="253492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08320" y="3047999"/>
              <a:ext cx="243839" cy="24383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10128" y="757427"/>
              <a:ext cx="2359152" cy="2351532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184150" y="736600"/>
            <a:ext cx="3005455" cy="1097280"/>
          </a:xfrm>
          <a:custGeom>
            <a:avLst/>
            <a:gdLst/>
            <a:ahLst/>
            <a:cxnLst/>
            <a:rect l="l" t="t" r="r" b="b"/>
            <a:pathLst>
              <a:path w="3005455" h="1097280">
                <a:moveTo>
                  <a:pt x="2883027" y="0"/>
                </a:moveTo>
                <a:lnTo>
                  <a:pt x="121881" y="0"/>
                </a:lnTo>
                <a:lnTo>
                  <a:pt x="74561" y="9651"/>
                </a:lnTo>
                <a:lnTo>
                  <a:pt x="35801" y="35813"/>
                </a:lnTo>
                <a:lnTo>
                  <a:pt x="9613" y="74548"/>
                </a:lnTo>
                <a:lnTo>
                  <a:pt x="0" y="121792"/>
                </a:lnTo>
                <a:lnTo>
                  <a:pt x="0" y="975359"/>
                </a:lnTo>
                <a:lnTo>
                  <a:pt x="9613" y="1022603"/>
                </a:lnTo>
                <a:lnTo>
                  <a:pt x="35801" y="1061339"/>
                </a:lnTo>
                <a:lnTo>
                  <a:pt x="74561" y="1087627"/>
                </a:lnTo>
                <a:lnTo>
                  <a:pt x="121881" y="1097152"/>
                </a:lnTo>
                <a:lnTo>
                  <a:pt x="2883027" y="1097152"/>
                </a:lnTo>
                <a:lnTo>
                  <a:pt x="2930397" y="1087627"/>
                </a:lnTo>
                <a:lnTo>
                  <a:pt x="2969133" y="1061339"/>
                </a:lnTo>
                <a:lnTo>
                  <a:pt x="2995295" y="1022603"/>
                </a:lnTo>
                <a:lnTo>
                  <a:pt x="3004947" y="975359"/>
                </a:lnTo>
                <a:lnTo>
                  <a:pt x="3004947" y="121792"/>
                </a:lnTo>
                <a:lnTo>
                  <a:pt x="2995295" y="74548"/>
                </a:lnTo>
                <a:lnTo>
                  <a:pt x="2969133" y="35813"/>
                </a:lnTo>
                <a:lnTo>
                  <a:pt x="2930397" y="9651"/>
                </a:lnTo>
                <a:lnTo>
                  <a:pt x="2883027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0350" y="889000"/>
            <a:ext cx="2648585" cy="85534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algn="just">
              <a:lnSpc>
                <a:spcPct val="95500"/>
              </a:lnSpc>
              <a:spcBef>
                <a:spcPts val="130"/>
              </a:spcBef>
            </a:pPr>
            <a:r>
              <a:rPr sz="700" i="1" spc="-5" dirty="0">
                <a:latin typeface="Arial"/>
                <a:cs typeface="Arial"/>
              </a:rPr>
              <a:t>«Обеспечение к </a:t>
            </a:r>
            <a:r>
              <a:rPr sz="700" i="1" spc="-10" dirty="0">
                <a:latin typeface="Arial"/>
                <a:cs typeface="Arial"/>
              </a:rPr>
              <a:t>2030 </a:t>
            </a:r>
            <a:r>
              <a:rPr sz="700" i="1" spc="-5" dirty="0">
                <a:latin typeface="Arial"/>
                <a:cs typeface="Arial"/>
              </a:rPr>
              <a:t>году </a:t>
            </a:r>
            <a:r>
              <a:rPr sz="700" i="1" spc="-10" dirty="0">
                <a:latin typeface="Arial"/>
                <a:cs typeface="Arial"/>
              </a:rPr>
              <a:t>функционирования</a:t>
            </a:r>
            <a:r>
              <a:rPr sz="700" i="1" spc="-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эффективной </a:t>
            </a:r>
            <a:r>
              <a:rPr sz="700" i="1" spc="-5" dirty="0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системы</a:t>
            </a:r>
            <a:r>
              <a:rPr sz="700" i="1" spc="4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выявления,</a:t>
            </a:r>
            <a:r>
              <a:rPr sz="700" i="1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поддержки</a:t>
            </a:r>
            <a:r>
              <a:rPr sz="700" i="1" spc="4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и</a:t>
            </a:r>
            <a:r>
              <a:rPr sz="700" i="1" spc="1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развития</a:t>
            </a:r>
            <a:r>
              <a:rPr sz="700" i="1" spc="4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способностей</a:t>
            </a:r>
            <a:r>
              <a:rPr sz="700" i="1" spc="7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и </a:t>
            </a:r>
            <a:r>
              <a:rPr sz="700" i="1" spc="-180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талантов</a:t>
            </a:r>
            <a:r>
              <a:rPr sz="700" i="1" spc="-5" dirty="0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детей</a:t>
            </a:r>
            <a:r>
              <a:rPr sz="700" i="1" spc="-1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и </a:t>
            </a:r>
            <a:r>
              <a:rPr sz="700" i="1" spc="-20" dirty="0">
                <a:latin typeface="Arial"/>
                <a:cs typeface="Arial"/>
              </a:rPr>
              <a:t>молодежи, </a:t>
            </a:r>
            <a:r>
              <a:rPr sz="700" i="1" spc="-5" dirty="0">
                <a:latin typeface="Arial"/>
                <a:cs typeface="Arial"/>
              </a:rPr>
              <a:t>основанной</a:t>
            </a:r>
            <a:r>
              <a:rPr sz="700" i="1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на </a:t>
            </a:r>
            <a:r>
              <a:rPr sz="700" i="1" spc="-10" dirty="0">
                <a:latin typeface="Arial"/>
                <a:cs typeface="Arial"/>
              </a:rPr>
              <a:t>принципах </a:t>
            </a:r>
            <a:r>
              <a:rPr sz="700" i="1" spc="-5" dirty="0">
                <a:latin typeface="Arial"/>
                <a:cs typeface="Arial"/>
              </a:rPr>
              <a:t> </a:t>
            </a:r>
            <a:r>
              <a:rPr sz="700" i="1" spc="-15" dirty="0">
                <a:latin typeface="Arial"/>
                <a:cs typeface="Arial"/>
              </a:rPr>
              <a:t>ответственности,</a:t>
            </a:r>
            <a:r>
              <a:rPr sz="700" i="1" spc="-10" dirty="0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справедливости, </a:t>
            </a:r>
            <a:r>
              <a:rPr sz="700" i="1" spc="-10" dirty="0">
                <a:latin typeface="Arial"/>
                <a:cs typeface="Arial"/>
              </a:rPr>
              <a:t>всеобщности</a:t>
            </a:r>
            <a:r>
              <a:rPr sz="700" i="1" spc="-5" dirty="0">
                <a:latin typeface="Arial"/>
                <a:cs typeface="Arial"/>
              </a:rPr>
              <a:t> и </a:t>
            </a:r>
            <a:r>
              <a:rPr sz="700" i="1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направленной</a:t>
            </a:r>
            <a:r>
              <a:rPr sz="700" i="1" spc="-5" dirty="0">
                <a:latin typeface="Arial"/>
                <a:cs typeface="Arial"/>
              </a:rPr>
              <a:t> на </a:t>
            </a:r>
            <a:r>
              <a:rPr sz="700" i="1" spc="-20" dirty="0">
                <a:latin typeface="Arial"/>
                <a:cs typeface="Arial"/>
              </a:rPr>
              <a:t>самоопределение</a:t>
            </a:r>
            <a:r>
              <a:rPr sz="700" i="1" spc="-1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и </a:t>
            </a:r>
            <a:r>
              <a:rPr sz="700" i="1" spc="-10" dirty="0">
                <a:latin typeface="Arial"/>
                <a:cs typeface="Arial"/>
              </a:rPr>
              <a:t>профессиональную </a:t>
            </a:r>
            <a:r>
              <a:rPr sz="700" i="1" spc="-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ориентацию</a:t>
            </a:r>
            <a:r>
              <a:rPr sz="700" i="1" spc="5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100</a:t>
            </a:r>
            <a:r>
              <a:rPr sz="700" i="1" spc="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процентов</a:t>
            </a:r>
            <a:r>
              <a:rPr sz="700" i="1" spc="55" dirty="0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обучающихся»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500" b="1" spc="-5" dirty="0">
                <a:latin typeface="Arial"/>
                <a:cs typeface="Arial"/>
              </a:rPr>
              <a:t>Указ</a:t>
            </a:r>
            <a:r>
              <a:rPr sz="500" b="1" spc="-10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Президента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РФ</a:t>
            </a:r>
            <a:r>
              <a:rPr sz="500" b="1" spc="-10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от </a:t>
            </a:r>
            <a:r>
              <a:rPr sz="500" b="1" spc="-5" dirty="0">
                <a:latin typeface="Arial"/>
                <a:cs typeface="Arial"/>
              </a:rPr>
              <a:t>07.05.2024</a:t>
            </a:r>
            <a:r>
              <a:rPr sz="500" b="1" spc="-40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N</a:t>
            </a:r>
            <a:r>
              <a:rPr sz="500" b="1" spc="5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309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«О национальных</a:t>
            </a:r>
            <a:r>
              <a:rPr sz="500" b="1" spc="-30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целях</a:t>
            </a:r>
            <a:r>
              <a:rPr sz="500" b="1" spc="-30" dirty="0">
                <a:latin typeface="Arial"/>
                <a:cs typeface="Arial"/>
              </a:rPr>
              <a:t> </a:t>
            </a:r>
            <a:r>
              <a:rPr sz="500" b="1" spc="-10" dirty="0">
                <a:latin typeface="Arial"/>
                <a:cs typeface="Arial"/>
              </a:rPr>
              <a:t>развития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500" b="1" dirty="0">
                <a:latin typeface="Arial"/>
                <a:cs typeface="Arial"/>
              </a:rPr>
              <a:t>Российской</a:t>
            </a:r>
            <a:r>
              <a:rPr sz="500" b="1" spc="-30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Федерации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на</a:t>
            </a:r>
            <a:r>
              <a:rPr sz="500" b="1" spc="-15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период</a:t>
            </a:r>
            <a:r>
              <a:rPr sz="500" b="1" spc="-35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до</a:t>
            </a:r>
            <a:r>
              <a:rPr sz="500" b="1" spc="-20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2030</a:t>
            </a:r>
            <a:r>
              <a:rPr sz="500" b="1" spc="-10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года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и</a:t>
            </a:r>
            <a:r>
              <a:rPr sz="500" b="1" spc="-10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на</a:t>
            </a:r>
            <a:r>
              <a:rPr sz="500" b="1" spc="5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перспективу</a:t>
            </a:r>
            <a:r>
              <a:rPr sz="500" b="1" spc="-15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до</a:t>
            </a:r>
            <a:r>
              <a:rPr sz="500" b="1" spc="-25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2036 </a:t>
            </a:r>
            <a:r>
              <a:rPr sz="500" b="1" spc="-10" dirty="0">
                <a:latin typeface="Arial"/>
                <a:cs typeface="Arial"/>
              </a:rPr>
              <a:t>года»</a:t>
            </a:r>
            <a:endParaRPr sz="5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2879" y="1976627"/>
            <a:ext cx="3005455" cy="1132205"/>
          </a:xfrm>
          <a:custGeom>
            <a:avLst/>
            <a:gdLst/>
            <a:ahLst/>
            <a:cxnLst/>
            <a:rect l="l" t="t" r="r" b="b"/>
            <a:pathLst>
              <a:path w="3005455" h="1132205">
                <a:moveTo>
                  <a:pt x="2883027" y="0"/>
                </a:moveTo>
                <a:lnTo>
                  <a:pt x="121881" y="0"/>
                </a:lnTo>
                <a:lnTo>
                  <a:pt x="74561" y="9652"/>
                </a:lnTo>
                <a:lnTo>
                  <a:pt x="35801" y="35814"/>
                </a:lnTo>
                <a:lnTo>
                  <a:pt x="9613" y="74536"/>
                </a:lnTo>
                <a:lnTo>
                  <a:pt x="0" y="121856"/>
                </a:lnTo>
                <a:lnTo>
                  <a:pt x="0" y="1010005"/>
                </a:lnTo>
                <a:lnTo>
                  <a:pt x="9613" y="1057325"/>
                </a:lnTo>
                <a:lnTo>
                  <a:pt x="35801" y="1096073"/>
                </a:lnTo>
                <a:lnTo>
                  <a:pt x="74561" y="1122248"/>
                </a:lnTo>
                <a:lnTo>
                  <a:pt x="121881" y="1131862"/>
                </a:lnTo>
                <a:lnTo>
                  <a:pt x="2883027" y="1131862"/>
                </a:lnTo>
                <a:lnTo>
                  <a:pt x="2930397" y="1122248"/>
                </a:lnTo>
                <a:lnTo>
                  <a:pt x="2969133" y="1096073"/>
                </a:lnTo>
                <a:lnTo>
                  <a:pt x="2995295" y="1057325"/>
                </a:lnTo>
                <a:lnTo>
                  <a:pt x="3004947" y="1010005"/>
                </a:lnTo>
                <a:lnTo>
                  <a:pt x="3004947" y="121856"/>
                </a:lnTo>
                <a:lnTo>
                  <a:pt x="2995295" y="74536"/>
                </a:lnTo>
                <a:lnTo>
                  <a:pt x="2969133" y="35814"/>
                </a:lnTo>
                <a:lnTo>
                  <a:pt x="2930397" y="9652"/>
                </a:lnTo>
                <a:lnTo>
                  <a:pt x="2883027" y="0"/>
                </a:lnTo>
                <a:close/>
              </a:path>
            </a:pathLst>
          </a:custGeom>
          <a:solidFill>
            <a:srgbClr val="E6D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8442" y="2184400"/>
            <a:ext cx="2790825" cy="88328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34925" algn="just">
              <a:lnSpc>
                <a:spcPts val="800"/>
              </a:lnSpc>
              <a:spcBef>
                <a:spcPts val="155"/>
              </a:spcBef>
            </a:pPr>
            <a:r>
              <a:rPr sz="700" i="1" spc="-5" dirty="0">
                <a:latin typeface="Arial"/>
                <a:cs typeface="Arial"/>
              </a:rPr>
              <a:t>«При</a:t>
            </a:r>
            <a:r>
              <a:rPr sz="700" i="1" spc="1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участии</a:t>
            </a:r>
            <a:r>
              <a:rPr sz="700" i="1" spc="4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руководителей</a:t>
            </a:r>
            <a:r>
              <a:rPr sz="700" i="1" spc="6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предприятий,</a:t>
            </a:r>
            <a:r>
              <a:rPr sz="700" i="1" spc="10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научных</a:t>
            </a:r>
            <a:r>
              <a:rPr sz="700" i="1" spc="20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и </a:t>
            </a:r>
            <a:r>
              <a:rPr sz="700" i="1" dirty="0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медицинских</a:t>
            </a:r>
            <a:r>
              <a:rPr sz="700" i="1" spc="40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организаций</a:t>
            </a:r>
            <a:r>
              <a:rPr sz="700" i="1" spc="3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обеспечить</a:t>
            </a:r>
            <a:r>
              <a:rPr sz="700" i="1" spc="5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разработку</a:t>
            </a:r>
            <a:r>
              <a:rPr sz="700" i="1" spc="6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и</a:t>
            </a:r>
            <a:r>
              <a:rPr sz="700" i="1" spc="1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внедрение </a:t>
            </a:r>
            <a:r>
              <a:rPr sz="700" i="1" spc="-180" dirty="0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механизма</a:t>
            </a:r>
            <a:r>
              <a:rPr sz="700" i="1" spc="20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использования</a:t>
            </a:r>
            <a:r>
              <a:rPr sz="700" i="1" dirty="0">
                <a:latin typeface="Arial"/>
                <a:cs typeface="Arial"/>
              </a:rPr>
              <a:t> </a:t>
            </a:r>
            <a:r>
              <a:rPr sz="700" i="1" spc="-10">
                <a:latin typeface="Arial"/>
                <a:cs typeface="Arial"/>
              </a:rPr>
              <a:t>инфраструктуры</a:t>
            </a:r>
            <a:r>
              <a:rPr sz="700" i="1" spc="60">
                <a:latin typeface="Arial"/>
                <a:cs typeface="Arial"/>
              </a:rPr>
              <a:t> </a:t>
            </a:r>
            <a:r>
              <a:rPr sz="700" i="1" spc="-10">
                <a:latin typeface="Arial"/>
                <a:cs typeface="Arial"/>
              </a:rPr>
              <a:t>таких</a:t>
            </a:r>
            <a:r>
              <a:rPr lang="ru-RU" sz="700" i="1" spc="-10" dirty="0">
                <a:latin typeface="Arial"/>
                <a:cs typeface="Arial"/>
              </a:rPr>
              <a:t> </a:t>
            </a:r>
            <a:r>
              <a:rPr sz="700" i="1" spc="-10">
                <a:latin typeface="Arial"/>
                <a:cs typeface="Arial"/>
              </a:rPr>
              <a:t>предприятий</a:t>
            </a:r>
            <a:r>
              <a:rPr sz="700" i="1" spc="5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и</a:t>
            </a:r>
            <a:r>
              <a:rPr sz="700" i="1" spc="5" dirty="0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организаций,</a:t>
            </a:r>
            <a:r>
              <a:rPr sz="700" i="1" spc="180" dirty="0">
                <a:latin typeface="Arial"/>
                <a:cs typeface="Arial"/>
              </a:rPr>
              <a:t> </a:t>
            </a:r>
            <a:r>
              <a:rPr sz="700" i="1" spc="18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в </a:t>
            </a:r>
            <a:r>
              <a:rPr sz="700" i="1" spc="-10" dirty="0">
                <a:latin typeface="Arial"/>
                <a:cs typeface="Arial"/>
              </a:rPr>
              <a:t>том</a:t>
            </a:r>
            <a:r>
              <a:rPr sz="700" i="1" spc="30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числе</a:t>
            </a:r>
            <a:r>
              <a:rPr sz="700" i="1" spc="20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их</a:t>
            </a:r>
            <a:r>
              <a:rPr sz="700" i="1" spc="10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музеев,</a:t>
            </a:r>
            <a:r>
              <a:rPr sz="700" i="1" spc="15" dirty="0">
                <a:latin typeface="Arial"/>
                <a:cs typeface="Arial"/>
              </a:rPr>
              <a:t> </a:t>
            </a:r>
            <a:r>
              <a:rPr sz="700" i="1" spc="-5">
                <a:latin typeface="Arial"/>
                <a:cs typeface="Arial"/>
              </a:rPr>
              <a:t>в</a:t>
            </a:r>
            <a:r>
              <a:rPr sz="700" i="1" spc="5">
                <a:latin typeface="Arial"/>
                <a:cs typeface="Arial"/>
              </a:rPr>
              <a:t> </a:t>
            </a:r>
            <a:r>
              <a:rPr sz="700" i="1" spc="-5">
                <a:latin typeface="Arial"/>
                <a:cs typeface="Arial"/>
              </a:rPr>
              <a:t>целях</a:t>
            </a:r>
            <a:r>
              <a:rPr lang="ru-RU" sz="700" i="1" spc="-5" dirty="0">
                <a:latin typeface="Arial"/>
                <a:cs typeface="Arial"/>
              </a:rPr>
              <a:t> </a:t>
            </a:r>
            <a:r>
              <a:rPr sz="700" i="1" spc="-10">
                <a:latin typeface="Arial"/>
                <a:cs typeface="Arial"/>
              </a:rPr>
              <a:t>осуществления</a:t>
            </a:r>
            <a:r>
              <a:rPr sz="700" i="1" spc="65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профориентационной</a:t>
            </a:r>
            <a:r>
              <a:rPr sz="700" i="1" spc="70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работы</a:t>
            </a:r>
            <a:r>
              <a:rPr sz="700" i="1" spc="4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с</a:t>
            </a:r>
            <a:r>
              <a:rPr sz="700" i="1" spc="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обучающимися </a:t>
            </a:r>
            <a:r>
              <a:rPr sz="700" i="1" spc="-180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общеобразовательных</a:t>
            </a:r>
            <a:r>
              <a:rPr sz="700" i="1" spc="70" dirty="0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организаций»</a:t>
            </a:r>
            <a:r>
              <a:rPr sz="700" i="1" spc="-20">
                <a:latin typeface="Arial"/>
                <a:cs typeface="Arial"/>
              </a:rPr>
              <a:t>	</a:t>
            </a:r>
            <a:endParaRPr lang="ru-RU" sz="700" i="1" spc="-20" dirty="0">
              <a:latin typeface="Arial"/>
              <a:cs typeface="Arial"/>
            </a:endParaRPr>
          </a:p>
          <a:p>
            <a:pPr marL="12700" marR="5080">
              <a:lnSpc>
                <a:spcPct val="95100"/>
              </a:lnSpc>
              <a:spcBef>
                <a:spcPts val="25"/>
              </a:spcBef>
              <a:tabLst>
                <a:tab pos="1858645" algn="l"/>
              </a:tabLst>
            </a:pPr>
            <a:r>
              <a:rPr sz="700" i="1" spc="-5">
                <a:latin typeface="Arial"/>
                <a:cs typeface="Arial"/>
              </a:rPr>
              <a:t>(</a:t>
            </a:r>
            <a:r>
              <a:rPr sz="700" i="1" spc="-5" dirty="0">
                <a:latin typeface="Arial"/>
                <a:cs typeface="Arial"/>
              </a:rPr>
              <a:t>в</a:t>
            </a:r>
            <a:r>
              <a:rPr sz="700" i="1" spc="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срок</a:t>
            </a:r>
            <a:r>
              <a:rPr sz="700" i="1" spc="-1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до</a:t>
            </a:r>
            <a:r>
              <a:rPr sz="700" i="1" spc="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1 </a:t>
            </a:r>
            <a:r>
              <a:rPr sz="700" i="1" spc="-10" dirty="0">
                <a:latin typeface="Arial"/>
                <a:cs typeface="Arial"/>
              </a:rPr>
              <a:t>октября </a:t>
            </a:r>
            <a:r>
              <a:rPr sz="700" i="1" spc="-5" dirty="0">
                <a:latin typeface="Arial"/>
                <a:cs typeface="Arial"/>
              </a:rPr>
              <a:t> </a:t>
            </a:r>
            <a:r>
              <a:rPr sz="700" i="1" spc="-10" dirty="0">
                <a:latin typeface="Arial"/>
                <a:cs typeface="Arial"/>
              </a:rPr>
              <a:t>2024</a:t>
            </a:r>
            <a:r>
              <a:rPr sz="700" i="1" spc="15" dirty="0">
                <a:latin typeface="Arial"/>
                <a:cs typeface="Arial"/>
              </a:rPr>
              <a:t> </a:t>
            </a:r>
            <a:r>
              <a:rPr sz="700" i="1" spc="-20" dirty="0">
                <a:latin typeface="Arial"/>
                <a:cs typeface="Arial"/>
              </a:rPr>
              <a:t>г.)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500" b="1" spc="-5" dirty="0">
                <a:latin typeface="Arial"/>
                <a:cs typeface="Arial"/>
              </a:rPr>
              <a:t>Поручение</a:t>
            </a:r>
            <a:r>
              <a:rPr sz="500" b="1" spc="-40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Президента</a:t>
            </a:r>
            <a:r>
              <a:rPr sz="500" b="1" spc="-10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№ Пр-616</a:t>
            </a:r>
            <a:r>
              <a:rPr sz="500" b="1" spc="-35" dirty="0">
                <a:latin typeface="Arial"/>
                <a:cs typeface="Arial"/>
              </a:rPr>
              <a:t> </a:t>
            </a:r>
            <a:r>
              <a:rPr sz="500" b="1" dirty="0">
                <a:latin typeface="Arial"/>
                <a:cs typeface="Arial"/>
              </a:rPr>
              <a:t>от</a:t>
            </a:r>
            <a:r>
              <a:rPr sz="500" b="1" spc="5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30</a:t>
            </a:r>
            <a:r>
              <a:rPr sz="500" b="1" spc="-10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марта</a:t>
            </a:r>
            <a:r>
              <a:rPr sz="500" b="1" spc="-10" dirty="0">
                <a:latin typeface="Arial"/>
                <a:cs typeface="Arial"/>
              </a:rPr>
              <a:t> </a:t>
            </a:r>
            <a:r>
              <a:rPr sz="500" b="1" spc="-5" dirty="0">
                <a:latin typeface="Arial"/>
                <a:cs typeface="Arial"/>
              </a:rPr>
              <a:t>2024</a:t>
            </a:r>
            <a:r>
              <a:rPr sz="500" b="1" spc="5" dirty="0">
                <a:latin typeface="Arial"/>
                <a:cs typeface="Arial"/>
              </a:rPr>
              <a:t> </a:t>
            </a:r>
            <a:r>
              <a:rPr sz="500" b="1" spc="-20" dirty="0">
                <a:latin typeface="Arial"/>
                <a:cs typeface="Arial"/>
              </a:rPr>
              <a:t>г.</a:t>
            </a:r>
            <a:endParaRPr sz="5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4800" y="2032000"/>
            <a:ext cx="121920" cy="7315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4800" y="815849"/>
            <a:ext cx="121920" cy="73151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59207" y="105282"/>
            <a:ext cx="5511343" cy="47897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35"/>
              </a:spcBef>
            </a:pPr>
            <a:r>
              <a:rPr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  <a:t>Основные</a:t>
            </a:r>
            <a:r>
              <a:rPr sz="1400" spc="-15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  <a:t>цели</a:t>
            </a:r>
            <a:r>
              <a:rPr sz="1400" spc="1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  <a:t>развития</a:t>
            </a:r>
            <a:r>
              <a:rPr sz="1400" spc="35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sz="1400" spc="-15" dirty="0">
                <a:latin typeface="Tahoma" pitchFamily="34" charset="0"/>
                <a:ea typeface="Tahoma" pitchFamily="34" charset="0"/>
                <a:cs typeface="Tahoma" pitchFamily="34" charset="0"/>
              </a:rPr>
              <a:t>Российской </a:t>
            </a:r>
            <a:r>
              <a:rPr sz="1400" spc="-1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sz="1400" spc="-5">
                <a:latin typeface="Tahoma" pitchFamily="34" charset="0"/>
                <a:ea typeface="Tahoma" pitchFamily="34" charset="0"/>
                <a:cs typeface="Tahoma" pitchFamily="34" charset="0"/>
              </a:rPr>
              <a:t>Федерации</a:t>
            </a:r>
            <a:r>
              <a:rPr sz="14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sz="1400" spc="-5"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sz="1400" spc="-10" dirty="0">
                <a:latin typeface="Tahoma" pitchFamily="34" charset="0"/>
                <a:ea typeface="Tahoma" pitchFamily="34" charset="0"/>
                <a:cs typeface="Tahoma" pitchFamily="34" charset="0"/>
              </a:rPr>
              <a:t>области</a:t>
            </a:r>
            <a:r>
              <a:rPr sz="1400" spc="3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sz="1400" spc="-20" dirty="0">
                <a:latin typeface="Tahoma" pitchFamily="34" charset="0"/>
                <a:ea typeface="Tahoma" pitchFamily="34" charset="0"/>
                <a:cs typeface="Tahoma" pitchFamily="34" charset="0"/>
              </a:rPr>
              <a:t>профориентации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939" y="102565"/>
            <a:ext cx="5287011" cy="492443"/>
          </a:xfrm>
        </p:spPr>
        <p:txBody>
          <a:bodyPr/>
          <a:lstStyle/>
          <a:p>
            <a:r>
              <a:rPr lang="ru-RU" dirty="0"/>
              <a:t>Список опорных школ по реализации продвинутого уровня ЕМП в Московской области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950" y="736600"/>
          <a:ext cx="5638800" cy="2402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1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085">
                <a:tc>
                  <a:txBody>
                    <a:bodyPr/>
                    <a:lstStyle/>
                    <a:p>
                      <a:r>
                        <a:rPr lang="ru-RU" sz="900" dirty="0"/>
                        <a:t>Муниципалитет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Общеобразовательная организация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Муниципалитет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/>
                        <a:t>Общеобразовательная организация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Calibri"/>
                          <a:cs typeface="Times New Roman"/>
                        </a:rPr>
                        <a:t>Богородский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МОУ «Центр образования «</a:t>
                      </a:r>
                      <a:r>
                        <a:rPr lang="ru-RU" sz="900" dirty="0" err="1">
                          <a:latin typeface="Times New Roman"/>
                          <a:ea typeface="Calibri"/>
                          <a:cs typeface="Times New Roman"/>
                        </a:rPr>
                        <a:t>Богордский</a:t>
                      </a: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Красногорск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лицей №4 г.Красногорск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Бронницы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 Лицей г.о.Бронницы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Краснознаменск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МОУ Гимназия №2  г.Краснознаменск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Дзержинский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«Гимназия  №5»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Лобня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СОШ№9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Дмитровский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МОУ </a:t>
                      </a:r>
                      <a:r>
                        <a:rPr lang="ru-RU" sz="900" dirty="0" err="1">
                          <a:latin typeface="Times New Roman"/>
                          <a:ea typeface="Calibri"/>
                          <a:cs typeface="Times New Roman"/>
                        </a:rPr>
                        <a:t>Яхромская</a:t>
                      </a: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  СОШ №1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Calibri"/>
                          <a:cs typeface="Times New Roman"/>
                        </a:rPr>
                        <a:t>Лосино-Петровский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СОШ   №1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Домодедово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Домодедовский лицей  №3 имени Героя Советского Союза Ю.П.Максимова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Луховицы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«Луховицкая СОШ №2»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Дубна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гимназия №8 им. Академика Н.Н.Боголюбова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Лыткарино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СОШ№2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Коломна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МБОУ  «Лицей №4»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Люберцы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МОУ «Гимназия №56»  г.о.Люберцы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939" y="102565"/>
            <a:ext cx="5287011" cy="492443"/>
          </a:xfrm>
        </p:spPr>
        <p:txBody>
          <a:bodyPr/>
          <a:lstStyle/>
          <a:p>
            <a:r>
              <a:rPr lang="ru-RU" dirty="0"/>
              <a:t>Список опорных школ по реализации продвинутого уровня ЕМП в Московской области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950" y="736600"/>
          <a:ext cx="5638800" cy="2888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085">
                <a:tc>
                  <a:txBody>
                    <a:bodyPr/>
                    <a:lstStyle/>
                    <a:p>
                      <a:r>
                        <a:rPr lang="ru-RU" sz="900" dirty="0"/>
                        <a:t>Муниципалитет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Общеобразовательная организация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/>
                        <a:t>Муниципалитет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/>
                        <a:t>Общеобразовательная организация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Можайский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№2 г.Можайска</a:t>
                      </a: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Пушкинский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 г.Ивантеевка «Образовательный центр №5»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Молодежный ЗАТО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МОУ СОШ    Молодежный 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 г.о.Пушкинский «Образовательный комплекс №4»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Мытищи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МОУ «СОШ №8»</a:t>
                      </a:r>
                    </a:p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МОУ СОШ №36 «Новые горизонты»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г.о.Пушкино «Образовательный комплекс №1»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Орехово-Зуевский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МОУ лицей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 г.Ивантеевка «Образовательный центр №7»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Сергиево-Посадский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«Гимназия №5 имени Героя Советского Союза А.И.Алексеева»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 г.Красноармейск «Центр образования №2»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8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Солнечногорск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СОШ№5 с УИОП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Шатура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«Лицей  имени Героя Советского Союза В.В.Гусева» г.Рошаль г.о.Шатура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Ступино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«</a:t>
                      </a:r>
                      <a:r>
                        <a:rPr lang="ru-RU" sz="900" dirty="0" err="1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Михневская</a:t>
                      </a: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СОШ с УИОП»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Щелково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СОШ  №17 с УИОП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085">
                <a:tc gridSpan="2">
                  <a:txBody>
                    <a:bodyPr/>
                    <a:lstStyle/>
                    <a:p>
                      <a:pPr marL="0" marR="0" lvl="0" indent="-342900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Московская область</a:t>
                      </a:r>
                    </a:p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900" dirty="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900" dirty="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ГАОУ  Московской области «</a:t>
                      </a:r>
                      <a:r>
                        <a:rPr lang="ru-RU" sz="900" dirty="0" err="1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Балашихинский</a:t>
                      </a:r>
                      <a:r>
                        <a:rPr lang="ru-RU" sz="9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лицей»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900" dirty="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739" y="102565"/>
            <a:ext cx="5134611" cy="246221"/>
          </a:xfrm>
        </p:spPr>
        <p:txBody>
          <a:bodyPr/>
          <a:lstStyle/>
          <a:p>
            <a:r>
              <a:rPr lang="ru-RU" dirty="0"/>
              <a:t>Примерная программа семинаров опорных школ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60350" y="431800"/>
            <a:ext cx="541020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система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профориентационной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работы общеобразовательной организации (сообщение директора / заместителя директора общеобразовательной организации);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открытые уроки по предметам общеобразовательного цикла и/или предмета «Труд (технология)», на которых представлен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профориентационный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компонент; сообщение учителей о реализации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профориентационного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компонента в направлении «Урочная деятельность» ЕМП;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открытые занятия по курсу внеурочной деятельности «Россия – мои горизонты»;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реализация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профориентационного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компонента в рамках направления «Дополнительное образование» (дополнительные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общеразвивающие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программы, включающие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профориентационный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компонент);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профориентационная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работа с родительским сообществом, совместные мероприятия и проекты в общеобразовательной организации по направлению «Взаимодействие с родителями»;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реализация «Практико-ориентированного направления»: взаимодействие с партнерами, организация экскурсий, профессиональных проб, участие в выставках, фестивалях, общешкольные мероприятия и проекты;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опыт подготовки обучающихся и участие в чемпионатах профессионального мастерства («Профессионалы», «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Абилимпикс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») и конкурсах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профориентационной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направленности;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реализация образовательной программы в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предпрофессиональных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классах;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реализация </a:t>
            </a:r>
            <a:r>
              <a:rPr kumimoji="0" lang="ru-RU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профориентационных</a:t>
            </a: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проектов в детских общественных объединениях;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реализация направления «Профессиональное обучение».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08320" y="0"/>
            <a:ext cx="243839" cy="24383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8320" y="3047999"/>
            <a:ext cx="243839" cy="243839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488950" y="736600"/>
            <a:ext cx="4724400" cy="207773"/>
          </a:xfrm>
          <a:custGeom>
            <a:avLst/>
            <a:gdLst/>
            <a:ahLst/>
            <a:cxnLst/>
            <a:rect l="l" t="t" r="r" b="b"/>
            <a:pathLst>
              <a:path w="3005455" h="1097280">
                <a:moveTo>
                  <a:pt x="2883027" y="0"/>
                </a:moveTo>
                <a:lnTo>
                  <a:pt x="121881" y="0"/>
                </a:lnTo>
                <a:lnTo>
                  <a:pt x="74561" y="9651"/>
                </a:lnTo>
                <a:lnTo>
                  <a:pt x="35801" y="35813"/>
                </a:lnTo>
                <a:lnTo>
                  <a:pt x="9613" y="74548"/>
                </a:lnTo>
                <a:lnTo>
                  <a:pt x="0" y="121792"/>
                </a:lnTo>
                <a:lnTo>
                  <a:pt x="0" y="975359"/>
                </a:lnTo>
                <a:lnTo>
                  <a:pt x="9613" y="1022603"/>
                </a:lnTo>
                <a:lnTo>
                  <a:pt x="35801" y="1061339"/>
                </a:lnTo>
                <a:lnTo>
                  <a:pt x="74561" y="1087627"/>
                </a:lnTo>
                <a:lnTo>
                  <a:pt x="121881" y="1097152"/>
                </a:lnTo>
                <a:lnTo>
                  <a:pt x="2883027" y="1097152"/>
                </a:lnTo>
                <a:lnTo>
                  <a:pt x="2930397" y="1087627"/>
                </a:lnTo>
                <a:lnTo>
                  <a:pt x="2969133" y="1061339"/>
                </a:lnTo>
                <a:lnTo>
                  <a:pt x="2995295" y="1022603"/>
                </a:lnTo>
                <a:lnTo>
                  <a:pt x="3004947" y="975359"/>
                </a:lnTo>
                <a:lnTo>
                  <a:pt x="3004947" y="121792"/>
                </a:lnTo>
                <a:lnTo>
                  <a:pt x="2995295" y="74548"/>
                </a:lnTo>
                <a:lnTo>
                  <a:pt x="2969133" y="35813"/>
                </a:lnTo>
                <a:lnTo>
                  <a:pt x="2930397" y="9651"/>
                </a:lnTo>
                <a:lnTo>
                  <a:pt x="2883027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37 миллионов граждан от 14 до 35 лет (молодежь)</a:t>
            </a:r>
          </a:p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4150" y="1193800"/>
            <a:ext cx="5182871" cy="1991233"/>
          </a:xfrm>
          <a:custGeom>
            <a:avLst/>
            <a:gdLst/>
            <a:ahLst/>
            <a:cxnLst/>
            <a:rect l="l" t="t" r="r" b="b"/>
            <a:pathLst>
              <a:path w="3005455" h="1132205">
                <a:moveTo>
                  <a:pt x="2883027" y="0"/>
                </a:moveTo>
                <a:lnTo>
                  <a:pt x="121881" y="0"/>
                </a:lnTo>
                <a:lnTo>
                  <a:pt x="74561" y="9652"/>
                </a:lnTo>
                <a:lnTo>
                  <a:pt x="35801" y="35814"/>
                </a:lnTo>
                <a:lnTo>
                  <a:pt x="9613" y="74536"/>
                </a:lnTo>
                <a:lnTo>
                  <a:pt x="0" y="121856"/>
                </a:lnTo>
                <a:lnTo>
                  <a:pt x="0" y="1010005"/>
                </a:lnTo>
                <a:lnTo>
                  <a:pt x="9613" y="1057325"/>
                </a:lnTo>
                <a:lnTo>
                  <a:pt x="35801" y="1096073"/>
                </a:lnTo>
                <a:lnTo>
                  <a:pt x="74561" y="1122248"/>
                </a:lnTo>
                <a:lnTo>
                  <a:pt x="121881" y="1131862"/>
                </a:lnTo>
                <a:lnTo>
                  <a:pt x="2883027" y="1131862"/>
                </a:lnTo>
                <a:lnTo>
                  <a:pt x="2930397" y="1122248"/>
                </a:lnTo>
                <a:lnTo>
                  <a:pt x="2969133" y="1096073"/>
                </a:lnTo>
                <a:lnTo>
                  <a:pt x="2995295" y="1057325"/>
                </a:lnTo>
                <a:lnTo>
                  <a:pt x="3004947" y="1010005"/>
                </a:lnTo>
                <a:lnTo>
                  <a:pt x="3004947" y="121856"/>
                </a:lnTo>
                <a:lnTo>
                  <a:pt x="2995295" y="74536"/>
                </a:lnTo>
                <a:lnTo>
                  <a:pt x="2969133" y="35814"/>
                </a:lnTo>
                <a:lnTo>
                  <a:pt x="2930397" y="9652"/>
                </a:lnTo>
                <a:lnTo>
                  <a:pt x="2883027" y="0"/>
                </a:lnTo>
                <a:close/>
              </a:path>
            </a:pathLst>
          </a:custGeom>
          <a:solidFill>
            <a:srgbClr val="E6DEFF"/>
          </a:solidFill>
        </p:spPr>
        <p:txBody>
          <a:bodyPr wrap="square" lIns="0" tIns="0" rIns="0" bIns="0" rtlCol="0"/>
          <a:lstStyle/>
          <a:p>
            <a:pPr algn="ctr" fontAlgn="base"/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Федеральные проекты:</a:t>
            </a:r>
          </a:p>
          <a:p>
            <a:pPr marL="72000" lvl="2" algn="ctr" fontAlgn="base">
              <a:spcBef>
                <a:spcPts val="300"/>
              </a:spcBef>
              <a:buFont typeface="Arial" pitchFamily="34" charset="0"/>
              <a:buChar char="•"/>
            </a:pPr>
            <a:r>
              <a:rPr lang="ru-RU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РОССИЯ – СТРАНА ВОЗМОЖНОСТЕЙ</a:t>
            </a:r>
          </a:p>
          <a:p>
            <a:pPr marL="72000" lvl="2" algn="ctr" fontAlgn="base">
              <a:spcBef>
                <a:spcPts val="300"/>
              </a:spcBef>
              <a:buFont typeface="Arial" pitchFamily="34" charset="0"/>
              <a:buChar char="•"/>
            </a:pPr>
            <a:r>
              <a:rPr lang="ru-RU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МЫ ВМЕСТЕ (ВОСПИТАНИЕ ГАРМОНИЧНО РАЗВИТОЙ ЛИЧНОСТИ)</a:t>
            </a:r>
          </a:p>
          <a:p>
            <a:pPr marL="72000" lvl="2" algn="ctr" fontAlgn="base">
              <a:spcBef>
                <a:spcPts val="300"/>
              </a:spcBef>
              <a:buFont typeface="Arial" pitchFamily="34" charset="0"/>
              <a:buChar char="•"/>
            </a:pPr>
            <a:r>
              <a:rPr lang="ru-RU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РОССИЯ В МИРЕ</a:t>
            </a:r>
          </a:p>
          <a:p>
            <a:pPr marL="72000" lvl="2" algn="ctr" fontAlgn="base">
              <a:spcBef>
                <a:spcPts val="300"/>
              </a:spcBef>
              <a:buFont typeface="Arial" pitchFamily="34" charset="0"/>
              <a:buChar char="•"/>
            </a:pPr>
            <a:r>
              <a:rPr lang="ru-RU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ВСЕ ЛУЧШЕЕ ДЕТЯМ</a:t>
            </a:r>
          </a:p>
          <a:p>
            <a:pPr marL="72000" lvl="2" algn="ctr" fontAlgn="base">
              <a:spcBef>
                <a:spcPts val="300"/>
              </a:spcBef>
              <a:buFont typeface="Arial" pitchFamily="34" charset="0"/>
              <a:buChar char="•"/>
            </a:pPr>
            <a:r>
              <a:rPr lang="ru-RU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ВЕДУЩИЕ ШКОЛЫ</a:t>
            </a:r>
          </a:p>
          <a:p>
            <a:pPr marL="72000" lvl="2" algn="ctr" fontAlgn="base">
              <a:spcBef>
                <a:spcPts val="300"/>
              </a:spcBef>
              <a:buFont typeface="Arial" pitchFamily="34" charset="0"/>
              <a:buChar char="•"/>
            </a:pPr>
            <a:r>
              <a:rPr lang="ru-RU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ПЕДАГОГИ И НАСТАВНИКИ</a:t>
            </a:r>
          </a:p>
          <a:p>
            <a:pPr marL="72000" lvl="2" algn="ctr" fontAlgn="base">
              <a:spcBef>
                <a:spcPts val="300"/>
              </a:spcBef>
              <a:buFont typeface="Arial" pitchFamily="34" charset="0"/>
              <a:buChar char="•"/>
            </a:pPr>
            <a:r>
              <a:rPr lang="ru-RU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СОЗДАНИЕ СЕТИ СОВРЕМЕННЫХ КАМПУСОВ</a:t>
            </a:r>
          </a:p>
          <a:p>
            <a:pPr marL="72000" lvl="2" algn="ctr" fontAlgn="base">
              <a:spcBef>
                <a:spcPts val="300"/>
              </a:spcBef>
              <a:buFont typeface="Arial" pitchFamily="34" charset="0"/>
              <a:buChar char="•"/>
            </a:pPr>
            <a:r>
              <a:rPr lang="ru-RU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УНИВЕРСИТЕТЫ ДЛЯ ПОКОЛЕНИЯ ЛИДЕРОВ</a:t>
            </a:r>
          </a:p>
          <a:p>
            <a:pPr marL="72000" lvl="2" algn="ctr" fontAlgn="base">
              <a:spcBef>
                <a:spcPts val="300"/>
              </a:spcBef>
              <a:buFont typeface="Arial" pitchFamily="34" charset="0"/>
              <a:buChar char="•"/>
            </a:pPr>
            <a:r>
              <a:rPr lang="ru-RU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 ПРОФЕССИОНАЛИТЕТ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36550" y="127000"/>
            <a:ext cx="4419600" cy="47897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algn="ctr">
              <a:lnSpc>
                <a:spcPts val="1700"/>
              </a:lnSpc>
              <a:spcBef>
                <a:spcPts val="335"/>
              </a:spcBef>
            </a:pPr>
            <a:r>
              <a:rPr lang="ru-RU"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  <a:t>Национальный проект «Молодежь и дети» </a:t>
            </a:r>
            <a:br>
              <a:rPr lang="ru-RU"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  <a:t>2025-2030 гг.</a:t>
            </a:r>
            <a:endParaRPr sz="1400" spc="-5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735" y="132232"/>
            <a:ext cx="5269230" cy="451967"/>
          </a:xfrm>
        </p:spPr>
        <p:txBody>
          <a:bodyPr>
            <a:noAutofit/>
          </a:bodyPr>
          <a:lstStyle/>
          <a:p>
            <a:pPr marL="12700" marR="5080" lvl="2" algn="ctr" rtl="0">
              <a:lnSpc>
                <a:spcPts val="1700"/>
              </a:lnSpc>
              <a:spcBef>
                <a:spcPts val="335"/>
              </a:spcBef>
            </a:pPr>
            <a:r>
              <a:rPr lang="ru-RU" sz="1400" b="1" spc="-5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Федеральный проект «Все лучшее детям»</a:t>
            </a:r>
            <a:br>
              <a:rPr lang="ru-RU" sz="1400" b="1" spc="-5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b="1" spc="-5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2025-2030 гг.</a:t>
            </a:r>
          </a:p>
        </p:txBody>
      </p:sp>
      <p:sp>
        <p:nvSpPr>
          <p:cNvPr id="4" name="object 6"/>
          <p:cNvSpPr/>
          <p:nvPr/>
        </p:nvSpPr>
        <p:spPr>
          <a:xfrm>
            <a:off x="260350" y="660400"/>
            <a:ext cx="5410200" cy="381000"/>
          </a:xfrm>
          <a:custGeom>
            <a:avLst/>
            <a:gdLst/>
            <a:ahLst/>
            <a:cxnLst/>
            <a:rect l="l" t="t" r="r" b="b"/>
            <a:pathLst>
              <a:path w="3005455" h="1097280">
                <a:moveTo>
                  <a:pt x="2883027" y="0"/>
                </a:moveTo>
                <a:lnTo>
                  <a:pt x="121881" y="0"/>
                </a:lnTo>
                <a:lnTo>
                  <a:pt x="74561" y="9651"/>
                </a:lnTo>
                <a:lnTo>
                  <a:pt x="35801" y="35813"/>
                </a:lnTo>
                <a:lnTo>
                  <a:pt x="9613" y="74548"/>
                </a:lnTo>
                <a:lnTo>
                  <a:pt x="0" y="121792"/>
                </a:lnTo>
                <a:lnTo>
                  <a:pt x="0" y="975359"/>
                </a:lnTo>
                <a:lnTo>
                  <a:pt x="9613" y="1022603"/>
                </a:lnTo>
                <a:lnTo>
                  <a:pt x="35801" y="1061339"/>
                </a:lnTo>
                <a:lnTo>
                  <a:pt x="74561" y="1087627"/>
                </a:lnTo>
                <a:lnTo>
                  <a:pt x="121881" y="1097152"/>
                </a:lnTo>
                <a:lnTo>
                  <a:pt x="2883027" y="1097152"/>
                </a:lnTo>
                <a:lnTo>
                  <a:pt x="2930397" y="1087627"/>
                </a:lnTo>
                <a:lnTo>
                  <a:pt x="2969133" y="1061339"/>
                </a:lnTo>
                <a:lnTo>
                  <a:pt x="2995295" y="1022603"/>
                </a:lnTo>
                <a:lnTo>
                  <a:pt x="3004947" y="975359"/>
                </a:lnTo>
                <a:lnTo>
                  <a:pt x="3004947" y="121792"/>
                </a:lnTo>
                <a:lnTo>
                  <a:pt x="2995295" y="74548"/>
                </a:lnTo>
                <a:lnTo>
                  <a:pt x="2969133" y="35813"/>
                </a:lnTo>
                <a:lnTo>
                  <a:pt x="2930397" y="9651"/>
                </a:lnTo>
                <a:lnTo>
                  <a:pt x="2883027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r>
              <a:rPr lang="ru-RU" sz="800" b="1" dirty="0"/>
              <a:t>Показатель НП «Молодежь и дети»:  </a:t>
            </a:r>
            <a:r>
              <a:rPr lang="ru-RU" sz="800" dirty="0"/>
              <a:t>Функционирование эффективной системы выявления, поддержки и развития способностей и талантов детей и молодежи, основанной на принципах ответственности, справедливости, всеобщности и направленной на самоопределение и профессиональную ориентацию 100 процентов обучающихся</a:t>
            </a:r>
          </a:p>
        </p:txBody>
      </p:sp>
      <p:sp>
        <p:nvSpPr>
          <p:cNvPr id="5" name="object 8"/>
          <p:cNvSpPr/>
          <p:nvPr/>
        </p:nvSpPr>
        <p:spPr>
          <a:xfrm>
            <a:off x="260350" y="1107567"/>
            <a:ext cx="5487671" cy="2067433"/>
          </a:xfrm>
          <a:custGeom>
            <a:avLst/>
            <a:gdLst/>
            <a:ahLst/>
            <a:cxnLst/>
            <a:rect l="l" t="t" r="r" b="b"/>
            <a:pathLst>
              <a:path w="3005455" h="1132205">
                <a:moveTo>
                  <a:pt x="2883027" y="0"/>
                </a:moveTo>
                <a:lnTo>
                  <a:pt x="121881" y="0"/>
                </a:lnTo>
                <a:lnTo>
                  <a:pt x="74561" y="9652"/>
                </a:lnTo>
                <a:lnTo>
                  <a:pt x="35801" y="35814"/>
                </a:lnTo>
                <a:lnTo>
                  <a:pt x="9613" y="74536"/>
                </a:lnTo>
                <a:lnTo>
                  <a:pt x="0" y="121856"/>
                </a:lnTo>
                <a:lnTo>
                  <a:pt x="0" y="1010005"/>
                </a:lnTo>
                <a:lnTo>
                  <a:pt x="9613" y="1057325"/>
                </a:lnTo>
                <a:lnTo>
                  <a:pt x="35801" y="1096073"/>
                </a:lnTo>
                <a:lnTo>
                  <a:pt x="74561" y="1122248"/>
                </a:lnTo>
                <a:lnTo>
                  <a:pt x="121881" y="1131862"/>
                </a:lnTo>
                <a:lnTo>
                  <a:pt x="2883027" y="1131862"/>
                </a:lnTo>
                <a:lnTo>
                  <a:pt x="2930397" y="1122248"/>
                </a:lnTo>
                <a:lnTo>
                  <a:pt x="2969133" y="1096073"/>
                </a:lnTo>
                <a:lnTo>
                  <a:pt x="2995295" y="1057325"/>
                </a:lnTo>
                <a:lnTo>
                  <a:pt x="3004947" y="1010005"/>
                </a:lnTo>
                <a:lnTo>
                  <a:pt x="3004947" y="121856"/>
                </a:lnTo>
                <a:lnTo>
                  <a:pt x="2995295" y="74536"/>
                </a:lnTo>
                <a:lnTo>
                  <a:pt x="2969133" y="35814"/>
                </a:lnTo>
                <a:lnTo>
                  <a:pt x="2930397" y="9652"/>
                </a:lnTo>
                <a:lnTo>
                  <a:pt x="2883027" y="0"/>
                </a:lnTo>
                <a:close/>
              </a:path>
            </a:pathLst>
          </a:custGeom>
          <a:solidFill>
            <a:srgbClr val="E6DEFF"/>
          </a:solidFill>
        </p:spPr>
        <p:txBody>
          <a:bodyPr wrap="square" lIns="0" tIns="0" rIns="0" bIns="0" rtlCol="0"/>
          <a:lstStyle/>
          <a:p>
            <a:r>
              <a:rPr lang="ru-RU" sz="1000" b="1" dirty="0"/>
              <a:t>     </a:t>
            </a:r>
            <a:r>
              <a:rPr lang="ru-RU" sz="900" b="1" dirty="0"/>
              <a:t>Мероприятия  ФП «Все лучшее детям» :</a:t>
            </a:r>
          </a:p>
          <a:p>
            <a:pPr>
              <a:buFont typeface="Arial" pitchFamily="34" charset="0"/>
              <a:buChar char="•"/>
            </a:pPr>
            <a:r>
              <a:rPr lang="ru-RU" sz="900" dirty="0"/>
              <a:t> Обеспечено материально-техническое оснащение </a:t>
            </a:r>
            <a:r>
              <a:rPr lang="ru-RU" sz="900" b="1" dirty="0" err="1"/>
              <a:t>медиацентров</a:t>
            </a:r>
            <a:r>
              <a:rPr lang="ru-RU" sz="900" dirty="0"/>
              <a:t> в ОО</a:t>
            </a:r>
          </a:p>
          <a:p>
            <a:pPr>
              <a:buFont typeface="Arial" pitchFamily="34" charset="0"/>
              <a:buChar char="•"/>
            </a:pPr>
            <a:r>
              <a:rPr lang="ru-RU" sz="900" dirty="0"/>
              <a:t> Созданы условия для занятий обучающихся </a:t>
            </a:r>
            <a:r>
              <a:rPr lang="ru-RU" sz="900" b="1" dirty="0"/>
              <a:t>в школьных театрах</a:t>
            </a:r>
          </a:p>
          <a:p>
            <a:pPr algn="just">
              <a:buFont typeface="Arial" pitchFamily="34" charset="0"/>
              <a:buChar char="•"/>
            </a:pPr>
            <a:r>
              <a:rPr lang="ru-RU" sz="900" dirty="0"/>
              <a:t> Созданы инфраструктурные условия в  для реализации ДОП </a:t>
            </a:r>
            <a:r>
              <a:rPr lang="ru-RU" sz="900" b="1" dirty="0"/>
              <a:t>научного профиля</a:t>
            </a:r>
          </a:p>
          <a:p>
            <a:pPr>
              <a:buFont typeface="Arial" pitchFamily="34" charset="0"/>
              <a:buChar char="•"/>
            </a:pPr>
            <a:r>
              <a:rPr lang="ru-RU" sz="900" dirty="0"/>
              <a:t> Обновлена МТБ ОО с целью реализации образовательных программ ООО и СОО по учебному предмету </a:t>
            </a:r>
          </a:p>
          <a:p>
            <a:r>
              <a:rPr lang="ru-RU" sz="900" dirty="0"/>
              <a:t>   </a:t>
            </a:r>
            <a:r>
              <a:rPr lang="ru-RU" sz="900" b="1" dirty="0"/>
              <a:t>«Труд (Технология)»</a:t>
            </a:r>
          </a:p>
          <a:p>
            <a:pPr>
              <a:buFont typeface="Arial" pitchFamily="34" charset="0"/>
              <a:buChar char="•"/>
            </a:pPr>
            <a:r>
              <a:rPr lang="ru-RU" sz="900" dirty="0"/>
              <a:t> Модернизирована инфраструктура ОО, в том числе </a:t>
            </a:r>
            <a:r>
              <a:rPr lang="ru-RU" sz="900" b="1" dirty="0"/>
              <a:t>для обучающихся с ОВЗ</a:t>
            </a:r>
            <a:r>
              <a:rPr lang="ru-RU" sz="900" dirty="0"/>
              <a:t>, для обеспечения их участия </a:t>
            </a:r>
          </a:p>
          <a:p>
            <a:r>
              <a:rPr lang="ru-RU" sz="900" dirty="0"/>
              <a:t>   в </a:t>
            </a:r>
            <a:r>
              <a:rPr lang="ru-RU" sz="900" dirty="0" err="1"/>
              <a:t>профориентационных</a:t>
            </a:r>
            <a:r>
              <a:rPr lang="ru-RU" sz="900" dirty="0"/>
              <a:t> мероприятиях</a:t>
            </a:r>
          </a:p>
          <a:p>
            <a:pPr>
              <a:buFont typeface="Arial" pitchFamily="34" charset="0"/>
              <a:buChar char="•"/>
            </a:pPr>
            <a:r>
              <a:rPr lang="ru-RU" sz="900" dirty="0"/>
              <a:t> Организационно-методическое и техническое сопровождение </a:t>
            </a:r>
            <a:r>
              <a:rPr lang="ru-RU" sz="900" b="1" dirty="0"/>
              <a:t>проектной деятельности</a:t>
            </a:r>
          </a:p>
          <a:p>
            <a:pPr>
              <a:buFont typeface="Arial" pitchFamily="34" charset="0"/>
              <a:buChar char="•"/>
            </a:pPr>
            <a:r>
              <a:rPr lang="ru-RU" sz="900" dirty="0"/>
              <a:t> Реализован комплекс мер, направленных на организационно-техническое и методическое   совершенство-</a:t>
            </a:r>
          </a:p>
          <a:p>
            <a:r>
              <a:rPr lang="ru-RU" sz="900" dirty="0"/>
              <a:t>   </a:t>
            </a:r>
            <a:r>
              <a:rPr lang="ru-RU" sz="900" dirty="0" err="1"/>
              <a:t>вание</a:t>
            </a:r>
            <a:r>
              <a:rPr lang="ru-RU" sz="900" dirty="0"/>
              <a:t> образовательных пространств для реализации образовательных программ </a:t>
            </a:r>
            <a:r>
              <a:rPr lang="ru-RU" sz="900" b="1" dirty="0"/>
              <a:t>технического </a:t>
            </a:r>
          </a:p>
          <a:p>
            <a:r>
              <a:rPr lang="ru-RU" sz="900" b="1" dirty="0"/>
              <a:t>   и </a:t>
            </a:r>
            <a:r>
              <a:rPr lang="ru-RU" sz="900" b="1" dirty="0" err="1"/>
              <a:t>естественно-научного</a:t>
            </a:r>
            <a:r>
              <a:rPr lang="ru-RU" sz="900" b="1" dirty="0"/>
              <a:t> профилей </a:t>
            </a:r>
            <a:r>
              <a:rPr lang="ru-RU" sz="900" dirty="0"/>
              <a:t>посредством оснащения предметных кабинетов физики, химии, </a:t>
            </a:r>
          </a:p>
          <a:p>
            <a:r>
              <a:rPr lang="ru-RU" sz="900" dirty="0"/>
              <a:t>   биологии и информатики оборудованием, средствами обучения и воспитания</a:t>
            </a:r>
          </a:p>
          <a:p>
            <a:pPr>
              <a:buFont typeface="Arial" pitchFamily="34" charset="0"/>
              <a:buChar char="•"/>
            </a:pPr>
            <a:r>
              <a:rPr lang="ru-RU" sz="900" dirty="0"/>
              <a:t> Созданы </a:t>
            </a:r>
            <a:r>
              <a:rPr lang="ru-RU" sz="900" b="1" dirty="0" err="1"/>
              <a:t>агротехнологические</a:t>
            </a:r>
            <a:r>
              <a:rPr lang="ru-RU" sz="900" b="1" dirty="0"/>
              <a:t> классы</a:t>
            </a:r>
            <a:r>
              <a:rPr lang="ru-RU" sz="900" dirty="0"/>
              <a:t>, в том числе оснащенные материально-техническими средствами </a:t>
            </a:r>
          </a:p>
          <a:p>
            <a:pPr>
              <a:buFont typeface="Arial" pitchFamily="34" charset="0"/>
              <a:buChar char="•"/>
            </a:pPr>
            <a:endParaRPr lang="ru-RU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08320" y="0"/>
            <a:ext cx="243839" cy="24383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8320" y="3047999"/>
            <a:ext cx="243839" cy="243839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488950" y="660400"/>
            <a:ext cx="4724400" cy="533400"/>
          </a:xfrm>
          <a:custGeom>
            <a:avLst/>
            <a:gdLst/>
            <a:ahLst/>
            <a:cxnLst/>
            <a:rect l="l" t="t" r="r" b="b"/>
            <a:pathLst>
              <a:path w="3005455" h="1097280">
                <a:moveTo>
                  <a:pt x="2883027" y="0"/>
                </a:moveTo>
                <a:lnTo>
                  <a:pt x="121881" y="0"/>
                </a:lnTo>
                <a:lnTo>
                  <a:pt x="74561" y="9651"/>
                </a:lnTo>
                <a:lnTo>
                  <a:pt x="35801" y="35813"/>
                </a:lnTo>
                <a:lnTo>
                  <a:pt x="9613" y="74548"/>
                </a:lnTo>
                <a:lnTo>
                  <a:pt x="0" y="121792"/>
                </a:lnTo>
                <a:lnTo>
                  <a:pt x="0" y="975359"/>
                </a:lnTo>
                <a:lnTo>
                  <a:pt x="9613" y="1022603"/>
                </a:lnTo>
                <a:lnTo>
                  <a:pt x="35801" y="1061339"/>
                </a:lnTo>
                <a:lnTo>
                  <a:pt x="74561" y="1087627"/>
                </a:lnTo>
                <a:lnTo>
                  <a:pt x="121881" y="1097152"/>
                </a:lnTo>
                <a:lnTo>
                  <a:pt x="2883027" y="1097152"/>
                </a:lnTo>
                <a:lnTo>
                  <a:pt x="2930397" y="1087627"/>
                </a:lnTo>
                <a:lnTo>
                  <a:pt x="2969133" y="1061339"/>
                </a:lnTo>
                <a:lnTo>
                  <a:pt x="2995295" y="1022603"/>
                </a:lnTo>
                <a:lnTo>
                  <a:pt x="3004947" y="975359"/>
                </a:lnTo>
                <a:lnTo>
                  <a:pt x="3004947" y="121792"/>
                </a:lnTo>
                <a:lnTo>
                  <a:pt x="2995295" y="74548"/>
                </a:lnTo>
                <a:lnTo>
                  <a:pt x="2969133" y="35813"/>
                </a:lnTo>
                <a:lnTo>
                  <a:pt x="2930397" y="9651"/>
                </a:lnTo>
                <a:lnTo>
                  <a:pt x="2883027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r>
              <a:rPr lang="ru-RU" sz="1000" b="1" dirty="0"/>
              <a:t>Показатели: </a:t>
            </a:r>
          </a:p>
          <a:p>
            <a:r>
              <a:rPr lang="ru-RU" sz="1000" dirty="0"/>
              <a:t>4. Доля обучающихся 6-11 классов, охваченных комплексом </a:t>
            </a:r>
            <a:r>
              <a:rPr lang="ru-RU" sz="1000" dirty="0" err="1"/>
              <a:t>профориентационных</a:t>
            </a:r>
            <a:r>
              <a:rPr lang="ru-RU" sz="1000" dirty="0"/>
              <a:t> мероприятий в рамках </a:t>
            </a:r>
            <a:r>
              <a:rPr lang="ru-RU" sz="1000" b="1" dirty="0"/>
              <a:t>Единой модели профориентации </a:t>
            </a:r>
            <a:r>
              <a:rPr lang="ru-RU" sz="1000" dirty="0"/>
              <a:t>(не менее 90%)</a:t>
            </a:r>
          </a:p>
        </p:txBody>
      </p:sp>
      <p:sp>
        <p:nvSpPr>
          <p:cNvPr id="8" name="object 8"/>
          <p:cNvSpPr/>
          <p:nvPr/>
        </p:nvSpPr>
        <p:spPr>
          <a:xfrm>
            <a:off x="260350" y="1270000"/>
            <a:ext cx="5411471" cy="1991233"/>
          </a:xfrm>
          <a:custGeom>
            <a:avLst/>
            <a:gdLst/>
            <a:ahLst/>
            <a:cxnLst/>
            <a:rect l="l" t="t" r="r" b="b"/>
            <a:pathLst>
              <a:path w="3005455" h="1132205">
                <a:moveTo>
                  <a:pt x="2883027" y="0"/>
                </a:moveTo>
                <a:lnTo>
                  <a:pt x="121881" y="0"/>
                </a:lnTo>
                <a:lnTo>
                  <a:pt x="74561" y="9652"/>
                </a:lnTo>
                <a:lnTo>
                  <a:pt x="35801" y="35814"/>
                </a:lnTo>
                <a:lnTo>
                  <a:pt x="9613" y="74536"/>
                </a:lnTo>
                <a:lnTo>
                  <a:pt x="0" y="121856"/>
                </a:lnTo>
                <a:lnTo>
                  <a:pt x="0" y="1010005"/>
                </a:lnTo>
                <a:lnTo>
                  <a:pt x="9613" y="1057325"/>
                </a:lnTo>
                <a:lnTo>
                  <a:pt x="35801" y="1096073"/>
                </a:lnTo>
                <a:lnTo>
                  <a:pt x="74561" y="1122248"/>
                </a:lnTo>
                <a:lnTo>
                  <a:pt x="121881" y="1131862"/>
                </a:lnTo>
                <a:lnTo>
                  <a:pt x="2883027" y="1131862"/>
                </a:lnTo>
                <a:lnTo>
                  <a:pt x="2930397" y="1122248"/>
                </a:lnTo>
                <a:lnTo>
                  <a:pt x="2969133" y="1096073"/>
                </a:lnTo>
                <a:lnTo>
                  <a:pt x="2995295" y="1057325"/>
                </a:lnTo>
                <a:lnTo>
                  <a:pt x="3004947" y="1010005"/>
                </a:lnTo>
                <a:lnTo>
                  <a:pt x="3004947" y="121856"/>
                </a:lnTo>
                <a:lnTo>
                  <a:pt x="2995295" y="74536"/>
                </a:lnTo>
                <a:lnTo>
                  <a:pt x="2969133" y="35814"/>
                </a:lnTo>
                <a:lnTo>
                  <a:pt x="2930397" y="9652"/>
                </a:lnTo>
                <a:lnTo>
                  <a:pt x="2883027" y="0"/>
                </a:lnTo>
                <a:close/>
              </a:path>
            </a:pathLst>
          </a:custGeom>
          <a:solidFill>
            <a:srgbClr val="E6DEFF"/>
          </a:solidFill>
        </p:spPr>
        <p:txBody>
          <a:bodyPr wrap="square" lIns="0" tIns="0" rIns="0" bIns="0" rtlCol="0"/>
          <a:lstStyle/>
          <a:p>
            <a:r>
              <a:rPr lang="ru-RU" sz="1000" b="1" dirty="0"/>
              <a:t>     Мероприятия:</a:t>
            </a:r>
          </a:p>
          <a:p>
            <a:pPr>
              <a:buFont typeface="Arial" pitchFamily="34" charset="0"/>
              <a:buChar char="•"/>
            </a:pPr>
            <a:r>
              <a:rPr lang="ru-RU" sz="1000" dirty="0"/>
              <a:t> Реализация курса ВД «</a:t>
            </a:r>
            <a:r>
              <a:rPr lang="ru-RU" sz="1000" b="1" dirty="0"/>
              <a:t>Россия – мои горизонты</a:t>
            </a:r>
            <a:r>
              <a:rPr lang="ru-RU" sz="1000" dirty="0"/>
              <a:t>»</a:t>
            </a:r>
          </a:p>
          <a:p>
            <a:pPr>
              <a:buFont typeface="Arial" pitchFamily="34" charset="0"/>
              <a:buChar char="•"/>
            </a:pPr>
            <a:r>
              <a:rPr lang="ru-RU" sz="1000" dirty="0"/>
              <a:t> Реализация программ </a:t>
            </a:r>
            <a:r>
              <a:rPr lang="ru-RU" sz="1000" b="1" dirty="0"/>
              <a:t>повышения квалификации  педагогических работников </a:t>
            </a:r>
            <a:r>
              <a:rPr lang="ru-RU" sz="1000" dirty="0"/>
              <a:t>(ежегодно)</a:t>
            </a:r>
          </a:p>
          <a:p>
            <a:pPr>
              <a:buFont typeface="Arial" pitchFamily="34" charset="0"/>
              <a:buChar char="•"/>
            </a:pPr>
            <a:r>
              <a:rPr lang="ru-RU" sz="1000" dirty="0"/>
              <a:t> Национальный открытый чемпионат творческих компетенций «</a:t>
            </a:r>
            <a:r>
              <a:rPr lang="ru-RU" sz="1000" b="1" dirty="0" err="1"/>
              <a:t>ArtMasters</a:t>
            </a:r>
            <a:r>
              <a:rPr lang="ru-RU" sz="1000" b="1" dirty="0"/>
              <a:t>»</a:t>
            </a:r>
            <a:r>
              <a:rPr lang="ru-RU" sz="1000" dirty="0"/>
              <a:t> (юниоры)</a:t>
            </a:r>
          </a:p>
          <a:p>
            <a:pPr>
              <a:buFont typeface="Arial" pitchFamily="34" charset="0"/>
              <a:buChar char="•"/>
            </a:pPr>
            <a:r>
              <a:rPr lang="ru-RU" sz="1000" dirty="0"/>
              <a:t> Национальный чемпионат  по профессиональному мастерству «</a:t>
            </a:r>
            <a:r>
              <a:rPr lang="ru-RU" sz="1000" b="1" dirty="0"/>
              <a:t>Профессионалы»</a:t>
            </a:r>
            <a:r>
              <a:rPr lang="ru-RU" sz="1000" dirty="0"/>
              <a:t> (юниоры)</a:t>
            </a:r>
          </a:p>
          <a:p>
            <a:pPr>
              <a:buFont typeface="Arial" pitchFamily="34" charset="0"/>
              <a:buChar char="•"/>
            </a:pPr>
            <a:r>
              <a:rPr lang="ru-RU" sz="1000" dirty="0"/>
              <a:t> Национальный  чемпионат по профессиональному мастерству среди инвалидов и лиц с ограниченными возможностями здоровья «</a:t>
            </a:r>
            <a:r>
              <a:rPr lang="ru-RU" sz="1000" b="1" dirty="0" err="1"/>
              <a:t>Абилимпикс</a:t>
            </a:r>
            <a:r>
              <a:rPr lang="ru-RU" sz="1000" b="1" dirty="0"/>
              <a:t>»</a:t>
            </a:r>
          </a:p>
          <a:p>
            <a:pPr>
              <a:buFont typeface="Arial" pitchFamily="34" charset="0"/>
              <a:buChar char="•"/>
            </a:pPr>
            <a:r>
              <a:rPr lang="ru-RU" sz="1000" b="1" dirty="0"/>
              <a:t> Всероссийские </a:t>
            </a:r>
            <a:r>
              <a:rPr lang="ru-RU" sz="1000" b="1" dirty="0" err="1"/>
              <a:t>профориентационные</a:t>
            </a:r>
            <a:r>
              <a:rPr lang="ru-RU" sz="1000" b="1" dirty="0"/>
              <a:t> мероприятия</a:t>
            </a:r>
          </a:p>
          <a:p>
            <a:pPr>
              <a:buFont typeface="Arial" pitchFamily="34" charset="0"/>
              <a:buChar char="•"/>
            </a:pPr>
            <a:r>
              <a:rPr lang="ru-RU" sz="1000" b="1" dirty="0"/>
              <a:t> Всероссийский </a:t>
            </a:r>
            <a:r>
              <a:rPr lang="ru-RU" sz="1000" b="1" dirty="0" err="1"/>
              <a:t>профориентационный</a:t>
            </a:r>
            <a:r>
              <a:rPr lang="ru-RU" sz="1000" b="1" dirty="0"/>
              <a:t> форум </a:t>
            </a:r>
            <a:r>
              <a:rPr lang="ru-RU" sz="1000" dirty="0"/>
              <a:t>(ежегодно)</a:t>
            </a:r>
          </a:p>
          <a:p>
            <a:pPr>
              <a:buFont typeface="Arial" pitchFamily="34" charset="0"/>
              <a:buChar char="•"/>
            </a:pPr>
            <a:r>
              <a:rPr lang="ru-RU" sz="1000" b="1" dirty="0"/>
              <a:t> Практико-ориентированные мероприятия </a:t>
            </a:r>
            <a:r>
              <a:rPr lang="ru-RU" sz="1000" dirty="0"/>
              <a:t>среди обучающихся 8-11 классов в рамках ЕМП </a:t>
            </a:r>
          </a:p>
          <a:p>
            <a:r>
              <a:rPr lang="ru-RU" sz="1000" dirty="0"/>
              <a:t>   и  проекта «Билет в </a:t>
            </a:r>
            <a:r>
              <a:rPr lang="ru-RU" sz="1000" dirty="0" err="1"/>
              <a:t>будщее</a:t>
            </a:r>
            <a:r>
              <a:rPr lang="ru-RU" sz="1000" dirty="0"/>
              <a:t>»</a:t>
            </a:r>
          </a:p>
          <a:p>
            <a:pPr>
              <a:buFont typeface="Arial" pitchFamily="34" charset="0"/>
              <a:buChar char="•"/>
            </a:pPr>
            <a:r>
              <a:rPr lang="ru-RU" sz="1000" dirty="0"/>
              <a:t> Верифицированные </a:t>
            </a:r>
            <a:r>
              <a:rPr lang="ru-RU" sz="1000" b="1" dirty="0" err="1"/>
              <a:t>профориентационные</a:t>
            </a:r>
            <a:r>
              <a:rPr lang="ru-RU" sz="1000" b="1" dirty="0"/>
              <a:t> диагностики </a:t>
            </a:r>
            <a:r>
              <a:rPr lang="ru-RU" sz="1000" dirty="0"/>
              <a:t>обучающихся 8-11 классов в рамках  </a:t>
            </a:r>
          </a:p>
          <a:p>
            <a:r>
              <a:rPr lang="ru-RU" sz="1000" dirty="0"/>
              <a:t>   ЕМП и проекта «Билет в будущее»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36550" y="127000"/>
            <a:ext cx="5105400" cy="47897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algn="ctr">
              <a:lnSpc>
                <a:spcPts val="1700"/>
              </a:lnSpc>
              <a:spcBef>
                <a:spcPts val="335"/>
              </a:spcBef>
            </a:pPr>
            <a:r>
              <a:rPr lang="ru-RU"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  <a:t>Федеральный проект «</a:t>
            </a:r>
            <a:r>
              <a:rPr lang="ru-RU" sz="1400" spc="-5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Профессионалитет</a:t>
            </a:r>
            <a:r>
              <a:rPr lang="ru-RU"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  <a:br>
              <a:rPr lang="ru-RU"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spc="-5" dirty="0">
                <a:latin typeface="Tahoma" pitchFamily="34" charset="0"/>
                <a:ea typeface="Tahoma" pitchFamily="34" charset="0"/>
                <a:cs typeface="Tahoma" pitchFamily="34" charset="0"/>
              </a:rPr>
              <a:t>2025-2030 гг.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047999"/>
            <a:ext cx="243839" cy="24383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8320" y="0"/>
            <a:ext cx="243839" cy="2438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3839" cy="24383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4939" y="50800"/>
            <a:ext cx="521081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ru-RU" spc="-5" dirty="0">
                <a:solidFill>
                  <a:srgbClr val="000000"/>
                </a:solidFill>
                <a:latin typeface="Times New Roman"/>
                <a:cs typeface="Times New Roman"/>
              </a:rPr>
              <a:t>Нормативные</a:t>
            </a:r>
            <a:r>
              <a:rPr lang="ru-RU"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cs typeface="Times New Roman"/>
              </a:rPr>
              <a:t>основания</a:t>
            </a:r>
            <a:r>
              <a:rPr lang="ru-RU" spc="-5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cs typeface="Times New Roman"/>
              </a:rPr>
              <a:t>реализации </a:t>
            </a:r>
            <a:br>
              <a:rPr lang="ru-RU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ru-RU" spc="-48" dirty="0">
                <a:solidFill>
                  <a:srgbClr val="000000"/>
                </a:solidFill>
                <a:latin typeface="Times New Roman"/>
                <a:cs typeface="Times New Roman"/>
              </a:rPr>
              <a:t>Е</a:t>
            </a:r>
            <a:r>
              <a:rPr lang="ru-RU" dirty="0">
                <a:solidFill>
                  <a:srgbClr val="000000"/>
                </a:solidFill>
                <a:latin typeface="Times New Roman"/>
                <a:cs typeface="Times New Roman"/>
              </a:rPr>
              <a:t>диной</a:t>
            </a:r>
            <a:r>
              <a:rPr lang="ru-RU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spc="-5" dirty="0">
                <a:solidFill>
                  <a:srgbClr val="000000"/>
                </a:solidFill>
                <a:latin typeface="Times New Roman"/>
                <a:cs typeface="Times New Roman"/>
              </a:rPr>
              <a:t>модели </a:t>
            </a:r>
            <a:r>
              <a:rPr lang="ru-RU" dirty="0" err="1">
                <a:solidFill>
                  <a:srgbClr val="000000"/>
                </a:solidFill>
                <a:latin typeface="Times New Roman"/>
                <a:cs typeface="Times New Roman"/>
              </a:rPr>
              <a:t>профориентационной</a:t>
            </a:r>
            <a:r>
              <a:rPr lang="ru-RU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cs typeface="Times New Roman"/>
              </a:rPr>
              <a:t>работы</a:t>
            </a:r>
            <a:r>
              <a:rPr lang="ru-RU" spc="-5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lang="ru-RU" spc="-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spc="-17" dirty="0">
                <a:solidFill>
                  <a:srgbClr val="000000"/>
                </a:solidFill>
                <a:latin typeface="Times New Roman"/>
                <a:cs typeface="Times New Roman"/>
              </a:rPr>
              <a:t>ОО</a:t>
            </a:r>
            <a:endParaRPr spc="-20" dirty="0"/>
          </a:p>
        </p:txBody>
      </p:sp>
      <p:sp>
        <p:nvSpPr>
          <p:cNvPr id="11" name="object 11"/>
          <p:cNvSpPr/>
          <p:nvPr/>
        </p:nvSpPr>
        <p:spPr>
          <a:xfrm>
            <a:off x="260350" y="1057910"/>
            <a:ext cx="5182871" cy="440690"/>
          </a:xfrm>
          <a:custGeom>
            <a:avLst/>
            <a:gdLst/>
            <a:ahLst/>
            <a:cxnLst/>
            <a:rect l="l" t="t" r="r" b="b"/>
            <a:pathLst>
              <a:path w="3715385" h="440690">
                <a:moveTo>
                  <a:pt x="3593338" y="0"/>
                </a:moveTo>
                <a:lnTo>
                  <a:pt x="121920" y="0"/>
                </a:lnTo>
                <a:lnTo>
                  <a:pt x="74587" y="9651"/>
                </a:lnTo>
                <a:lnTo>
                  <a:pt x="35813" y="35813"/>
                </a:lnTo>
                <a:lnTo>
                  <a:pt x="9626" y="74675"/>
                </a:lnTo>
                <a:lnTo>
                  <a:pt x="0" y="122046"/>
                </a:lnTo>
                <a:lnTo>
                  <a:pt x="0" y="318388"/>
                </a:lnTo>
                <a:lnTo>
                  <a:pt x="9626" y="365759"/>
                </a:lnTo>
                <a:lnTo>
                  <a:pt x="35813" y="404494"/>
                </a:lnTo>
                <a:lnTo>
                  <a:pt x="74587" y="430783"/>
                </a:lnTo>
                <a:lnTo>
                  <a:pt x="121920" y="440436"/>
                </a:lnTo>
                <a:lnTo>
                  <a:pt x="3593338" y="440436"/>
                </a:lnTo>
                <a:lnTo>
                  <a:pt x="3640709" y="430783"/>
                </a:lnTo>
                <a:lnTo>
                  <a:pt x="3679444" y="404494"/>
                </a:lnTo>
                <a:lnTo>
                  <a:pt x="3705733" y="365759"/>
                </a:lnTo>
                <a:lnTo>
                  <a:pt x="3715258" y="318388"/>
                </a:lnTo>
                <a:lnTo>
                  <a:pt x="3715258" y="122046"/>
                </a:lnTo>
                <a:lnTo>
                  <a:pt x="3705733" y="74675"/>
                </a:lnTo>
                <a:lnTo>
                  <a:pt x="3679444" y="35813"/>
                </a:lnTo>
                <a:lnTo>
                  <a:pt x="3640709" y="9651"/>
                </a:lnTo>
                <a:lnTo>
                  <a:pt x="3593338" y="0"/>
                </a:lnTo>
                <a:close/>
              </a:path>
            </a:pathLst>
          </a:custGeom>
          <a:solidFill>
            <a:srgbClr val="B8F0D5"/>
          </a:solidFill>
        </p:spPr>
        <p:txBody>
          <a:bodyPr wrap="square" lIns="0" tIns="0" rIns="0" bIns="0" rtlCol="0"/>
          <a:lstStyle/>
          <a:p>
            <a:pPr marL="178836" indent="-172733">
              <a:spcBef>
                <a:spcPts val="577"/>
              </a:spcBef>
              <a:buSzPct val="200000"/>
              <a:buFont typeface="Arial MT"/>
              <a:buChar char="•"/>
              <a:tabLst>
                <a:tab pos="178836" algn="l"/>
              </a:tabLst>
            </a:pPr>
            <a:r>
              <a:rPr lang="ru-RU" sz="800" spc="-5" dirty="0">
                <a:cs typeface="Calibri"/>
              </a:rPr>
              <a:t>Направление «Трудовое воспитание и профессиональное самоопределение» включено в </a:t>
            </a:r>
            <a:r>
              <a:rPr lang="ru-RU" sz="800" b="1" spc="-5" dirty="0">
                <a:cs typeface="Calibri"/>
              </a:rPr>
              <a:t>Стратегию развития воспитания в Российской Федерации на период  до 2025 года</a:t>
            </a:r>
            <a:r>
              <a:rPr lang="ru-RU" sz="800" spc="-5" dirty="0">
                <a:cs typeface="Calibri"/>
              </a:rPr>
              <a:t>, утвержденную Распоряжением Правительства Российской Федерации от 29.05.2015 № 996-р</a:t>
            </a:r>
          </a:p>
        </p:txBody>
      </p:sp>
      <p:sp>
        <p:nvSpPr>
          <p:cNvPr id="13" name="object 13"/>
          <p:cNvSpPr/>
          <p:nvPr/>
        </p:nvSpPr>
        <p:spPr>
          <a:xfrm>
            <a:off x="260350" y="1955800"/>
            <a:ext cx="5181600" cy="381000"/>
          </a:xfrm>
          <a:custGeom>
            <a:avLst/>
            <a:gdLst/>
            <a:ahLst/>
            <a:cxnLst/>
            <a:rect l="l" t="t" r="r" b="b"/>
            <a:pathLst>
              <a:path w="3715385" h="439419">
                <a:moveTo>
                  <a:pt x="3593338" y="0"/>
                </a:moveTo>
                <a:lnTo>
                  <a:pt x="121920" y="0"/>
                </a:lnTo>
                <a:lnTo>
                  <a:pt x="74587" y="9651"/>
                </a:lnTo>
                <a:lnTo>
                  <a:pt x="35813" y="35686"/>
                </a:lnTo>
                <a:lnTo>
                  <a:pt x="9626" y="74421"/>
                </a:lnTo>
                <a:lnTo>
                  <a:pt x="0" y="121538"/>
                </a:lnTo>
                <a:lnTo>
                  <a:pt x="0" y="317245"/>
                </a:lnTo>
                <a:lnTo>
                  <a:pt x="9626" y="364477"/>
                </a:lnTo>
                <a:lnTo>
                  <a:pt x="35813" y="403148"/>
                </a:lnTo>
                <a:lnTo>
                  <a:pt x="74587" y="429272"/>
                </a:lnTo>
                <a:lnTo>
                  <a:pt x="121920" y="438861"/>
                </a:lnTo>
                <a:lnTo>
                  <a:pt x="3593338" y="438861"/>
                </a:lnTo>
                <a:lnTo>
                  <a:pt x="3640709" y="429272"/>
                </a:lnTo>
                <a:lnTo>
                  <a:pt x="3679444" y="403148"/>
                </a:lnTo>
                <a:lnTo>
                  <a:pt x="3705733" y="364477"/>
                </a:lnTo>
                <a:lnTo>
                  <a:pt x="3715258" y="317245"/>
                </a:lnTo>
                <a:lnTo>
                  <a:pt x="3715258" y="121538"/>
                </a:lnTo>
                <a:lnTo>
                  <a:pt x="3705733" y="74421"/>
                </a:lnTo>
                <a:lnTo>
                  <a:pt x="3679444" y="35686"/>
                </a:lnTo>
                <a:lnTo>
                  <a:pt x="3640709" y="9651"/>
                </a:lnTo>
                <a:lnTo>
                  <a:pt x="3593338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pPr marL="12700" marR="88900">
              <a:lnSpc>
                <a:spcPct val="101499"/>
              </a:lnSpc>
              <a:spcBef>
                <a:spcPts val="80"/>
              </a:spcBef>
            </a:pPr>
            <a:r>
              <a:rPr lang="ru-RU" sz="700" spc="-20" dirty="0">
                <a:latin typeface="Microsoft Sans Serif"/>
                <a:cs typeface="Microsoft Sans Serif"/>
              </a:rPr>
              <a:t>     Приказом</a:t>
            </a:r>
            <a:r>
              <a:rPr lang="ru-RU" sz="700" spc="25" dirty="0">
                <a:latin typeface="Microsoft Sans Serif"/>
                <a:cs typeface="Microsoft Sans Serif"/>
              </a:rPr>
              <a:t> </a:t>
            </a:r>
            <a:r>
              <a:rPr lang="ru-RU" sz="700" spc="-20" dirty="0" err="1">
                <a:latin typeface="Microsoft Sans Serif"/>
                <a:cs typeface="Microsoft Sans Serif"/>
              </a:rPr>
              <a:t>Минпросвещения</a:t>
            </a:r>
            <a:r>
              <a:rPr lang="ru-RU" sz="700" spc="-20" dirty="0">
                <a:latin typeface="Microsoft Sans Serif"/>
                <a:cs typeface="Microsoft Sans Serif"/>
              </a:rPr>
              <a:t> </a:t>
            </a:r>
            <a:r>
              <a:rPr lang="ru-RU" sz="700" spc="-15" dirty="0">
                <a:latin typeface="Microsoft Sans Serif"/>
                <a:cs typeface="Microsoft Sans Serif"/>
              </a:rPr>
              <a:t> </a:t>
            </a:r>
            <a:r>
              <a:rPr lang="ru-RU" sz="700" spc="-5" dirty="0">
                <a:latin typeface="Microsoft Sans Serif"/>
                <a:cs typeface="Microsoft Sans Serif"/>
              </a:rPr>
              <a:t>России</a:t>
            </a:r>
            <a:r>
              <a:rPr lang="ru-RU" sz="700" spc="-10" dirty="0">
                <a:latin typeface="Microsoft Sans Serif"/>
                <a:cs typeface="Microsoft Sans Serif"/>
              </a:rPr>
              <a:t> </a:t>
            </a:r>
            <a:r>
              <a:rPr lang="ru-RU" sz="700" spc="-5" dirty="0">
                <a:latin typeface="Microsoft Sans Serif"/>
                <a:cs typeface="Microsoft Sans Serif"/>
              </a:rPr>
              <a:t>от</a:t>
            </a:r>
            <a:r>
              <a:rPr lang="ru-RU" sz="700" spc="10" dirty="0">
                <a:latin typeface="Microsoft Sans Serif"/>
                <a:cs typeface="Microsoft Sans Serif"/>
              </a:rPr>
              <a:t> </a:t>
            </a:r>
            <a:r>
              <a:rPr lang="ru-RU" sz="700" spc="-5" dirty="0">
                <a:latin typeface="Microsoft Sans Serif"/>
                <a:cs typeface="Microsoft Sans Serif"/>
              </a:rPr>
              <a:t>31</a:t>
            </a:r>
            <a:r>
              <a:rPr lang="ru-RU" sz="700" dirty="0">
                <a:latin typeface="Microsoft Sans Serif"/>
                <a:cs typeface="Microsoft Sans Serif"/>
              </a:rPr>
              <a:t> </a:t>
            </a:r>
            <a:r>
              <a:rPr lang="ru-RU" sz="700" spc="-10" dirty="0">
                <a:latin typeface="Microsoft Sans Serif"/>
                <a:cs typeface="Microsoft Sans Serif"/>
              </a:rPr>
              <a:t>августа</a:t>
            </a:r>
            <a:r>
              <a:rPr lang="ru-RU" sz="700" spc="25" dirty="0">
                <a:latin typeface="Microsoft Sans Serif"/>
                <a:cs typeface="Microsoft Sans Serif"/>
              </a:rPr>
              <a:t> </a:t>
            </a:r>
            <a:r>
              <a:rPr lang="ru-RU" sz="700" spc="-10" dirty="0">
                <a:latin typeface="Microsoft Sans Serif"/>
                <a:cs typeface="Microsoft Sans Serif"/>
              </a:rPr>
              <a:t>2023</a:t>
            </a:r>
            <a:r>
              <a:rPr lang="ru-RU" sz="700" spc="15" dirty="0">
                <a:latin typeface="Microsoft Sans Serif"/>
                <a:cs typeface="Microsoft Sans Serif"/>
              </a:rPr>
              <a:t> </a:t>
            </a:r>
            <a:r>
              <a:rPr lang="ru-RU" sz="700" spc="-40" dirty="0">
                <a:latin typeface="Microsoft Sans Serif"/>
                <a:cs typeface="Microsoft Sans Serif"/>
              </a:rPr>
              <a:t>г. </a:t>
            </a:r>
            <a:r>
              <a:rPr lang="ru-RU" sz="700" spc="45" dirty="0">
                <a:latin typeface="Microsoft Sans Serif"/>
                <a:cs typeface="Microsoft Sans Serif"/>
              </a:rPr>
              <a:t>№</a:t>
            </a:r>
            <a:r>
              <a:rPr lang="ru-RU" sz="700" spc="-10" dirty="0">
                <a:latin typeface="Microsoft Sans Serif"/>
                <a:cs typeface="Microsoft Sans Serif"/>
              </a:rPr>
              <a:t> 650</a:t>
            </a:r>
            <a:r>
              <a:rPr lang="ru-RU" sz="700" spc="10" dirty="0">
                <a:latin typeface="Microsoft Sans Serif"/>
                <a:cs typeface="Microsoft Sans Serif"/>
              </a:rPr>
              <a:t> </a:t>
            </a:r>
            <a:r>
              <a:rPr lang="ru-RU" sz="700" spc="-10" dirty="0">
                <a:latin typeface="Microsoft Sans Serif"/>
                <a:cs typeface="Microsoft Sans Serif"/>
              </a:rPr>
              <a:t>утвержден</a:t>
            </a:r>
            <a:r>
              <a:rPr lang="ru-RU" sz="700" spc="35" dirty="0">
                <a:latin typeface="Microsoft Sans Serif"/>
                <a:cs typeface="Microsoft Sans Serif"/>
              </a:rPr>
              <a:t> </a:t>
            </a:r>
            <a:r>
              <a:rPr lang="ru-RU" sz="700" b="1" spc="35" dirty="0">
                <a:latin typeface="Microsoft Sans Serif"/>
                <a:cs typeface="Microsoft Sans Serif"/>
              </a:rPr>
              <a:t>П</a:t>
            </a:r>
            <a:r>
              <a:rPr lang="ru-RU" sz="700" b="1" spc="-25" dirty="0">
                <a:latin typeface="Microsoft Sans Serif"/>
                <a:cs typeface="Microsoft Sans Serif"/>
              </a:rPr>
              <a:t>орядок </a:t>
            </a:r>
            <a:r>
              <a:rPr lang="ru-RU" sz="700" b="1" spc="-10" dirty="0">
                <a:latin typeface="Microsoft Sans Serif"/>
                <a:cs typeface="Microsoft Sans Serif"/>
              </a:rPr>
              <a:t>осуществления</a:t>
            </a:r>
            <a:r>
              <a:rPr lang="ru-RU" sz="700" b="1" spc="-5" dirty="0">
                <a:latin typeface="Microsoft Sans Serif"/>
                <a:cs typeface="Microsoft Sans Serif"/>
              </a:rPr>
              <a:t> </a:t>
            </a:r>
            <a:r>
              <a:rPr lang="ru-RU" sz="700" b="1" spc="-20" dirty="0">
                <a:latin typeface="Microsoft Sans Serif"/>
                <a:cs typeface="Microsoft Sans Serif"/>
              </a:rPr>
              <a:t>мероприятий </a:t>
            </a:r>
            <a:r>
              <a:rPr lang="ru-RU" sz="700" b="1" spc="-15" dirty="0">
                <a:latin typeface="Microsoft Sans Serif"/>
                <a:cs typeface="Microsoft Sans Serif"/>
              </a:rPr>
              <a:t> </a:t>
            </a:r>
          </a:p>
          <a:p>
            <a:pPr marL="12700" marR="88900">
              <a:lnSpc>
                <a:spcPct val="101499"/>
              </a:lnSpc>
              <a:spcBef>
                <a:spcPts val="80"/>
              </a:spcBef>
            </a:pPr>
            <a:r>
              <a:rPr lang="ru-RU" sz="700" b="1" spc="-15" dirty="0">
                <a:latin typeface="Microsoft Sans Serif"/>
                <a:cs typeface="Microsoft Sans Serif"/>
              </a:rPr>
              <a:t>     по</a:t>
            </a:r>
            <a:r>
              <a:rPr lang="ru-RU" sz="700" b="1" spc="10" dirty="0">
                <a:latin typeface="Microsoft Sans Serif"/>
                <a:cs typeface="Microsoft Sans Serif"/>
              </a:rPr>
              <a:t> </a:t>
            </a:r>
            <a:r>
              <a:rPr lang="ru-RU" sz="700" b="1" spc="-20" dirty="0">
                <a:latin typeface="Microsoft Sans Serif"/>
                <a:cs typeface="Microsoft Sans Serif"/>
              </a:rPr>
              <a:t>профессиональной </a:t>
            </a:r>
            <a:r>
              <a:rPr lang="ru-RU" sz="700" b="1" spc="-15" dirty="0">
                <a:latin typeface="Microsoft Sans Serif"/>
                <a:cs typeface="Microsoft Sans Serif"/>
              </a:rPr>
              <a:t> </a:t>
            </a:r>
            <a:r>
              <a:rPr lang="ru-RU" sz="700" b="1" spc="-10" dirty="0">
                <a:latin typeface="Microsoft Sans Serif"/>
                <a:cs typeface="Microsoft Sans Serif"/>
              </a:rPr>
              <a:t>ориентации</a:t>
            </a:r>
            <a:r>
              <a:rPr lang="ru-RU" sz="700" b="1" spc="30" dirty="0">
                <a:latin typeface="Microsoft Sans Serif"/>
                <a:cs typeface="Microsoft Sans Serif"/>
              </a:rPr>
              <a:t>  о</a:t>
            </a:r>
            <a:r>
              <a:rPr lang="ru-RU" sz="700" b="1" spc="-20" dirty="0">
                <a:latin typeface="Microsoft Sans Serif"/>
                <a:cs typeface="Microsoft Sans Serif"/>
              </a:rPr>
              <a:t>бучающихся</a:t>
            </a:r>
            <a:r>
              <a:rPr lang="ru-RU" sz="700" b="1" spc="35" dirty="0">
                <a:latin typeface="Microsoft Sans Serif"/>
                <a:cs typeface="Microsoft Sans Serif"/>
              </a:rPr>
              <a:t> </a:t>
            </a:r>
            <a:r>
              <a:rPr lang="ru-RU" sz="700" spc="-15" dirty="0">
                <a:latin typeface="Microsoft Sans Serif"/>
                <a:cs typeface="Microsoft Sans Serif"/>
              </a:rPr>
              <a:t>по </a:t>
            </a:r>
            <a:r>
              <a:rPr lang="ru-RU" sz="700" spc="-175" dirty="0">
                <a:latin typeface="Microsoft Sans Serif"/>
                <a:cs typeface="Microsoft Sans Serif"/>
              </a:rPr>
              <a:t>  </a:t>
            </a:r>
            <a:r>
              <a:rPr lang="ru-RU" sz="700" spc="-20" dirty="0">
                <a:latin typeface="Microsoft Sans Serif"/>
                <a:cs typeface="Microsoft Sans Serif"/>
              </a:rPr>
              <a:t>образовательным </a:t>
            </a:r>
            <a:r>
              <a:rPr lang="ru-RU" sz="700" spc="-15" dirty="0">
                <a:latin typeface="Microsoft Sans Serif"/>
                <a:cs typeface="Microsoft Sans Serif"/>
              </a:rPr>
              <a:t>программам</a:t>
            </a:r>
            <a:r>
              <a:rPr lang="ru-RU" sz="700" spc="30" dirty="0">
                <a:latin typeface="Microsoft Sans Serif"/>
                <a:cs typeface="Microsoft Sans Serif"/>
              </a:rPr>
              <a:t> </a:t>
            </a:r>
            <a:r>
              <a:rPr lang="ru-RU" sz="700" spc="-20" dirty="0">
                <a:latin typeface="Microsoft Sans Serif"/>
                <a:cs typeface="Microsoft Sans Serif"/>
              </a:rPr>
              <a:t>основного </a:t>
            </a:r>
            <a:r>
              <a:rPr lang="ru-RU" sz="700" spc="-15" dirty="0">
                <a:latin typeface="Microsoft Sans Serif"/>
                <a:cs typeface="Microsoft Sans Serif"/>
              </a:rPr>
              <a:t> </a:t>
            </a:r>
            <a:r>
              <a:rPr lang="ru-RU" sz="700" spc="-10" dirty="0">
                <a:latin typeface="Microsoft Sans Serif"/>
                <a:cs typeface="Microsoft Sans Serif"/>
              </a:rPr>
              <a:t>общего</a:t>
            </a:r>
            <a:r>
              <a:rPr lang="ru-RU" sz="700" spc="5" dirty="0">
                <a:latin typeface="Microsoft Sans Serif"/>
                <a:cs typeface="Microsoft Sans Serif"/>
              </a:rPr>
              <a:t> </a:t>
            </a:r>
            <a:r>
              <a:rPr lang="ru-RU" sz="700" spc="-5" dirty="0">
                <a:latin typeface="Microsoft Sans Serif"/>
                <a:cs typeface="Microsoft Sans Serif"/>
              </a:rPr>
              <a:t>и</a:t>
            </a:r>
            <a:r>
              <a:rPr lang="ru-RU" sz="700" dirty="0">
                <a:latin typeface="Microsoft Sans Serif"/>
                <a:cs typeface="Microsoft Sans Serif"/>
              </a:rPr>
              <a:t> </a:t>
            </a:r>
            <a:r>
              <a:rPr lang="ru-RU" sz="700" spc="-10" dirty="0">
                <a:latin typeface="Microsoft Sans Serif"/>
                <a:cs typeface="Microsoft Sans Serif"/>
              </a:rPr>
              <a:t>среднего </a:t>
            </a:r>
          </a:p>
          <a:p>
            <a:pPr marL="12700" marR="88900">
              <a:lnSpc>
                <a:spcPct val="101499"/>
              </a:lnSpc>
              <a:spcBef>
                <a:spcPts val="80"/>
              </a:spcBef>
            </a:pPr>
            <a:r>
              <a:rPr lang="ru-RU" sz="700" spc="-10" dirty="0">
                <a:latin typeface="Microsoft Sans Serif"/>
                <a:cs typeface="Microsoft Sans Serif"/>
              </a:rPr>
              <a:t>     </a:t>
            </a:r>
            <a:r>
              <a:rPr lang="ru-RU" sz="700" spc="-20" dirty="0">
                <a:latin typeface="Microsoft Sans Serif"/>
                <a:cs typeface="Microsoft Sans Serif"/>
              </a:rPr>
              <a:t>общего </a:t>
            </a:r>
            <a:r>
              <a:rPr lang="ru-RU" sz="700" spc="-170" dirty="0">
                <a:latin typeface="Microsoft Sans Serif"/>
                <a:cs typeface="Microsoft Sans Serif"/>
              </a:rPr>
              <a:t> </a:t>
            </a:r>
            <a:r>
              <a:rPr lang="ru-RU" sz="700" spc="-20" dirty="0">
                <a:latin typeface="Microsoft Sans Serif"/>
                <a:cs typeface="Microsoft Sans Serif"/>
              </a:rPr>
              <a:t>образования</a:t>
            </a:r>
            <a:endParaRPr lang="ru-RU" sz="700" dirty="0">
              <a:latin typeface="Microsoft Sans Serif"/>
              <a:cs typeface="Microsoft Sans Serif"/>
            </a:endParaRPr>
          </a:p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0350" y="1574800"/>
            <a:ext cx="5182871" cy="304800"/>
          </a:xfrm>
          <a:custGeom>
            <a:avLst/>
            <a:gdLst/>
            <a:ahLst/>
            <a:cxnLst/>
            <a:rect l="l" t="t" r="r" b="b"/>
            <a:pathLst>
              <a:path w="3715385" h="440689">
                <a:moveTo>
                  <a:pt x="3593338" y="0"/>
                </a:moveTo>
                <a:lnTo>
                  <a:pt x="121920" y="0"/>
                </a:lnTo>
                <a:lnTo>
                  <a:pt x="74587" y="9626"/>
                </a:lnTo>
                <a:lnTo>
                  <a:pt x="35813" y="35839"/>
                </a:lnTo>
                <a:lnTo>
                  <a:pt x="9626" y="74637"/>
                </a:lnTo>
                <a:lnTo>
                  <a:pt x="0" y="122021"/>
                </a:lnTo>
                <a:lnTo>
                  <a:pt x="0" y="318363"/>
                </a:lnTo>
                <a:lnTo>
                  <a:pt x="9626" y="365747"/>
                </a:lnTo>
                <a:lnTo>
                  <a:pt x="35813" y="404545"/>
                </a:lnTo>
                <a:lnTo>
                  <a:pt x="74587" y="430758"/>
                </a:lnTo>
                <a:lnTo>
                  <a:pt x="121920" y="440385"/>
                </a:lnTo>
                <a:lnTo>
                  <a:pt x="3593338" y="440385"/>
                </a:lnTo>
                <a:lnTo>
                  <a:pt x="3640709" y="430758"/>
                </a:lnTo>
                <a:lnTo>
                  <a:pt x="3679444" y="404545"/>
                </a:lnTo>
                <a:lnTo>
                  <a:pt x="3705733" y="365747"/>
                </a:lnTo>
                <a:lnTo>
                  <a:pt x="3715258" y="318363"/>
                </a:lnTo>
                <a:lnTo>
                  <a:pt x="3715258" y="122021"/>
                </a:lnTo>
                <a:lnTo>
                  <a:pt x="3705733" y="74637"/>
                </a:lnTo>
                <a:lnTo>
                  <a:pt x="3679444" y="35839"/>
                </a:lnTo>
                <a:lnTo>
                  <a:pt x="3640709" y="9626"/>
                </a:lnTo>
                <a:lnTo>
                  <a:pt x="3593338" y="0"/>
                </a:lnTo>
                <a:close/>
              </a:path>
            </a:pathLst>
          </a:custGeom>
          <a:solidFill>
            <a:srgbClr val="E6DEFF"/>
          </a:solidFill>
        </p:spPr>
        <p:txBody>
          <a:bodyPr wrap="square" lIns="0" tIns="0" rIns="0" bIns="0" rtlCol="0"/>
          <a:lstStyle/>
          <a:p>
            <a:r>
              <a:rPr lang="ru-RU" sz="1000" dirty="0"/>
              <a:t>      </a:t>
            </a:r>
            <a:r>
              <a:rPr lang="ru-RU" sz="800" spc="-5" dirty="0">
                <a:cs typeface="Calibri"/>
              </a:rPr>
              <a:t>Профессиональная ориентация обучающихся  включена в </a:t>
            </a:r>
            <a:r>
              <a:rPr lang="ru-RU" sz="800" b="1" spc="-5" dirty="0">
                <a:cs typeface="Calibri"/>
              </a:rPr>
              <a:t>Федеральные государственные образовательные </a:t>
            </a:r>
          </a:p>
          <a:p>
            <a:r>
              <a:rPr lang="ru-RU" sz="800" b="1" spc="-5" dirty="0">
                <a:cs typeface="Calibri"/>
              </a:rPr>
              <a:t>        стандарты</a:t>
            </a:r>
            <a:r>
              <a:rPr lang="ru-RU" sz="800" spc="-5" dirty="0">
                <a:cs typeface="Calibri"/>
              </a:rPr>
              <a:t> основного общего и среднего общего образования </a:t>
            </a:r>
          </a:p>
        </p:txBody>
      </p:sp>
      <p:sp>
        <p:nvSpPr>
          <p:cNvPr id="18" name="object 18"/>
          <p:cNvSpPr/>
          <p:nvPr/>
        </p:nvSpPr>
        <p:spPr>
          <a:xfrm>
            <a:off x="260350" y="660400"/>
            <a:ext cx="5105400" cy="304800"/>
          </a:xfrm>
          <a:custGeom>
            <a:avLst/>
            <a:gdLst/>
            <a:ahLst/>
            <a:cxnLst/>
            <a:rect l="l" t="t" r="r" b="b"/>
            <a:pathLst>
              <a:path w="3715385" h="315594">
                <a:moveTo>
                  <a:pt x="3593338" y="0"/>
                </a:moveTo>
                <a:lnTo>
                  <a:pt x="121920" y="0"/>
                </a:lnTo>
                <a:lnTo>
                  <a:pt x="74587" y="9651"/>
                </a:lnTo>
                <a:lnTo>
                  <a:pt x="35813" y="35813"/>
                </a:lnTo>
                <a:lnTo>
                  <a:pt x="9626" y="74549"/>
                </a:lnTo>
                <a:lnTo>
                  <a:pt x="0" y="121919"/>
                </a:lnTo>
                <a:lnTo>
                  <a:pt x="0" y="193420"/>
                </a:lnTo>
                <a:lnTo>
                  <a:pt x="9626" y="240791"/>
                </a:lnTo>
                <a:lnTo>
                  <a:pt x="35813" y="279526"/>
                </a:lnTo>
                <a:lnTo>
                  <a:pt x="74587" y="305688"/>
                </a:lnTo>
                <a:lnTo>
                  <a:pt x="121920" y="315340"/>
                </a:lnTo>
                <a:lnTo>
                  <a:pt x="3593338" y="315340"/>
                </a:lnTo>
                <a:lnTo>
                  <a:pt x="3640709" y="305688"/>
                </a:lnTo>
                <a:lnTo>
                  <a:pt x="3679444" y="279526"/>
                </a:lnTo>
                <a:lnTo>
                  <a:pt x="3705733" y="240791"/>
                </a:lnTo>
                <a:lnTo>
                  <a:pt x="3715258" y="193420"/>
                </a:lnTo>
                <a:lnTo>
                  <a:pt x="3715258" y="121919"/>
                </a:lnTo>
                <a:lnTo>
                  <a:pt x="3705733" y="74549"/>
                </a:lnTo>
                <a:lnTo>
                  <a:pt x="3679444" y="35813"/>
                </a:lnTo>
                <a:lnTo>
                  <a:pt x="3640709" y="9651"/>
                </a:lnTo>
                <a:lnTo>
                  <a:pt x="3593338" y="0"/>
                </a:lnTo>
                <a:close/>
              </a:path>
            </a:pathLst>
          </a:custGeom>
          <a:solidFill>
            <a:srgbClr val="F0F5F8"/>
          </a:solidFill>
        </p:spPr>
        <p:txBody>
          <a:bodyPr wrap="square" lIns="0" tIns="0" rIns="0" bIns="0" rtlCol="0"/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800" spc="-10" dirty="0">
                <a:latin typeface="Microsoft Sans Serif"/>
                <a:cs typeface="Microsoft Sans Serif"/>
              </a:rPr>
              <a:t>    Профориентация</a:t>
            </a:r>
            <a:r>
              <a:rPr lang="ru-RU" sz="800" spc="45" dirty="0">
                <a:latin typeface="Microsoft Sans Serif"/>
                <a:cs typeface="Microsoft Sans Serif"/>
              </a:rPr>
              <a:t> </a:t>
            </a:r>
            <a:r>
              <a:rPr lang="ru-RU" sz="800" spc="-30" dirty="0">
                <a:latin typeface="Microsoft Sans Serif"/>
                <a:cs typeface="Microsoft Sans Serif"/>
              </a:rPr>
              <a:t>закреплена </a:t>
            </a:r>
            <a:r>
              <a:rPr lang="ru-RU" sz="800" spc="-35" dirty="0">
                <a:latin typeface="Microsoft Sans Serif"/>
                <a:cs typeface="Microsoft Sans Serif"/>
              </a:rPr>
              <a:t>как</a:t>
            </a:r>
            <a:r>
              <a:rPr lang="ru-RU" sz="800" spc="20" dirty="0">
                <a:latin typeface="Microsoft Sans Serif"/>
                <a:cs typeface="Microsoft Sans Serif"/>
              </a:rPr>
              <a:t> </a:t>
            </a:r>
            <a:r>
              <a:rPr lang="ru-RU" sz="800" spc="-5" dirty="0">
                <a:latin typeface="Microsoft Sans Serif"/>
                <a:cs typeface="Microsoft Sans Serif"/>
              </a:rPr>
              <a:t>цель</a:t>
            </a:r>
            <a:r>
              <a:rPr lang="ru-RU" sz="800" spc="10" dirty="0">
                <a:latin typeface="Microsoft Sans Serif"/>
                <a:cs typeface="Microsoft Sans Serif"/>
              </a:rPr>
              <a:t> </a:t>
            </a:r>
            <a:r>
              <a:rPr lang="ru-RU" sz="800" spc="-10" dirty="0">
                <a:latin typeface="Microsoft Sans Serif"/>
                <a:cs typeface="Microsoft Sans Serif"/>
              </a:rPr>
              <a:t>основного</a:t>
            </a:r>
            <a:r>
              <a:rPr lang="ru-RU" sz="800" spc="30" dirty="0">
                <a:latin typeface="Microsoft Sans Serif"/>
                <a:cs typeface="Microsoft Sans Serif"/>
              </a:rPr>
              <a:t> </a:t>
            </a:r>
            <a:r>
              <a:rPr lang="ru-RU" sz="800" spc="-20" dirty="0">
                <a:latin typeface="Microsoft Sans Serif"/>
                <a:cs typeface="Microsoft Sans Serif"/>
              </a:rPr>
              <a:t>общего </a:t>
            </a:r>
            <a:r>
              <a:rPr lang="ru-RU" sz="800" spc="-5" dirty="0">
                <a:latin typeface="Microsoft Sans Serif"/>
                <a:cs typeface="Microsoft Sans Serif"/>
              </a:rPr>
              <a:t>и</a:t>
            </a:r>
            <a:r>
              <a:rPr lang="ru-RU" sz="800" spc="5" dirty="0">
                <a:latin typeface="Microsoft Sans Serif"/>
                <a:cs typeface="Microsoft Sans Serif"/>
              </a:rPr>
              <a:t> </a:t>
            </a:r>
            <a:r>
              <a:rPr lang="ru-RU" sz="800" spc="-10" dirty="0">
                <a:latin typeface="Microsoft Sans Serif"/>
                <a:cs typeface="Microsoft Sans Serif"/>
              </a:rPr>
              <a:t>среднего</a:t>
            </a:r>
            <a:r>
              <a:rPr lang="ru-RU" sz="800" spc="20" dirty="0">
                <a:latin typeface="Microsoft Sans Serif"/>
                <a:cs typeface="Microsoft Sans Serif"/>
              </a:rPr>
              <a:t> </a:t>
            </a:r>
            <a:r>
              <a:rPr lang="ru-RU" sz="800" spc="-10" dirty="0">
                <a:latin typeface="Microsoft Sans Serif"/>
                <a:cs typeface="Microsoft Sans Serif"/>
              </a:rPr>
              <a:t>общего</a:t>
            </a:r>
            <a:r>
              <a:rPr lang="ru-RU" sz="800" spc="25" dirty="0">
                <a:latin typeface="Microsoft Sans Serif"/>
                <a:cs typeface="Microsoft Sans Serif"/>
              </a:rPr>
              <a:t> </a:t>
            </a:r>
            <a:r>
              <a:rPr lang="ru-RU" sz="800" spc="-25" dirty="0">
                <a:latin typeface="Microsoft Sans Serif"/>
                <a:cs typeface="Microsoft Sans Serif"/>
              </a:rPr>
              <a:t>образования </a:t>
            </a:r>
            <a:r>
              <a:rPr lang="ru-RU" sz="800" spc="-5" dirty="0">
                <a:latin typeface="Microsoft Sans Serif"/>
                <a:cs typeface="Microsoft Sans Serif"/>
              </a:rPr>
              <a:t>в статье</a:t>
            </a:r>
            <a:r>
              <a:rPr lang="ru-RU" sz="800" spc="5" dirty="0">
                <a:latin typeface="Microsoft Sans Serif"/>
                <a:cs typeface="Microsoft Sans Serif"/>
              </a:rPr>
              <a:t> </a:t>
            </a:r>
            <a:r>
              <a:rPr lang="ru-RU" sz="800" spc="-5" dirty="0">
                <a:latin typeface="Microsoft Sans Serif"/>
                <a:cs typeface="Microsoft Sans Serif"/>
              </a:rPr>
              <a:t>66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800" spc="-5" dirty="0">
                <a:latin typeface="Microsoft Sans Serif"/>
                <a:cs typeface="Microsoft Sans Serif"/>
              </a:rPr>
              <a:t>  </a:t>
            </a:r>
            <a:r>
              <a:rPr lang="ru-RU" sz="800" spc="5" dirty="0">
                <a:latin typeface="Microsoft Sans Serif"/>
                <a:cs typeface="Microsoft Sans Serif"/>
              </a:rPr>
              <a:t> </a:t>
            </a:r>
            <a:r>
              <a:rPr lang="ru-RU" sz="800" b="1" spc="-25" dirty="0">
                <a:latin typeface="Microsoft Sans Serif"/>
                <a:cs typeface="Microsoft Sans Serif"/>
              </a:rPr>
              <a:t>Федерального </a:t>
            </a:r>
            <a:r>
              <a:rPr lang="ru-RU" sz="800" b="1" spc="-175" dirty="0">
                <a:latin typeface="Microsoft Sans Serif"/>
                <a:cs typeface="Microsoft Sans Serif"/>
              </a:rPr>
              <a:t> </a:t>
            </a:r>
            <a:r>
              <a:rPr lang="ru-RU" sz="800" b="1" spc="-20" dirty="0">
                <a:latin typeface="Microsoft Sans Serif"/>
                <a:cs typeface="Microsoft Sans Serif"/>
              </a:rPr>
              <a:t>закона</a:t>
            </a:r>
            <a:r>
              <a:rPr lang="ru-RU" sz="800" b="1" spc="25" dirty="0">
                <a:latin typeface="Microsoft Sans Serif"/>
                <a:cs typeface="Microsoft Sans Serif"/>
              </a:rPr>
              <a:t> </a:t>
            </a:r>
            <a:r>
              <a:rPr lang="ru-RU" sz="800" b="1" spc="-5" dirty="0">
                <a:latin typeface="Microsoft Sans Serif"/>
                <a:cs typeface="Microsoft Sans Serif"/>
              </a:rPr>
              <a:t>«Об</a:t>
            </a:r>
            <a:r>
              <a:rPr lang="ru-RU" sz="800" b="1" spc="15" dirty="0">
                <a:latin typeface="Microsoft Sans Serif"/>
                <a:cs typeface="Microsoft Sans Serif"/>
              </a:rPr>
              <a:t> </a:t>
            </a:r>
            <a:r>
              <a:rPr lang="ru-RU" sz="800" b="1" spc="-25" dirty="0">
                <a:latin typeface="Microsoft Sans Serif"/>
                <a:cs typeface="Microsoft Sans Serif"/>
              </a:rPr>
              <a:t>образовании </a:t>
            </a:r>
            <a:r>
              <a:rPr lang="ru-RU" sz="800" b="1" spc="-5" dirty="0">
                <a:latin typeface="Microsoft Sans Serif"/>
                <a:cs typeface="Microsoft Sans Serif"/>
              </a:rPr>
              <a:t>в</a:t>
            </a:r>
            <a:r>
              <a:rPr lang="ru-RU" sz="800" b="1" spc="-20" dirty="0">
                <a:latin typeface="Microsoft Sans Serif"/>
                <a:cs typeface="Microsoft Sans Serif"/>
              </a:rPr>
              <a:t> </a:t>
            </a:r>
            <a:r>
              <a:rPr lang="ru-RU" sz="800" b="1" spc="-10" dirty="0">
                <a:latin typeface="Microsoft Sans Serif"/>
                <a:cs typeface="Microsoft Sans Serif"/>
              </a:rPr>
              <a:t>Российской</a:t>
            </a:r>
            <a:r>
              <a:rPr lang="ru-RU" sz="800" b="1" spc="25" dirty="0">
                <a:latin typeface="Microsoft Sans Serif"/>
                <a:cs typeface="Microsoft Sans Serif"/>
              </a:rPr>
              <a:t> </a:t>
            </a:r>
            <a:r>
              <a:rPr lang="ru-RU" sz="800" b="1" spc="-30" dirty="0">
                <a:latin typeface="Microsoft Sans Serif"/>
                <a:cs typeface="Microsoft Sans Serif"/>
              </a:rPr>
              <a:t>Федерации»</a:t>
            </a:r>
            <a:r>
              <a:rPr lang="ru-RU" sz="800" spc="-30" dirty="0">
                <a:latin typeface="Microsoft Sans Serif"/>
                <a:cs typeface="Microsoft Sans Serif"/>
              </a:rPr>
              <a:t> </a:t>
            </a:r>
            <a:r>
              <a:rPr lang="ru-RU" sz="800" spc="-10" dirty="0">
                <a:latin typeface="Microsoft Sans Serif"/>
                <a:cs typeface="Microsoft Sans Serif"/>
              </a:rPr>
              <a:t>о</a:t>
            </a:r>
            <a:r>
              <a:rPr lang="ru-RU" sz="800" spc="-5" dirty="0">
                <a:latin typeface="Microsoft Sans Serif"/>
                <a:cs typeface="Microsoft Sans Serif"/>
              </a:rPr>
              <a:t>т</a:t>
            </a:r>
            <a:r>
              <a:rPr lang="ru-RU" sz="800" spc="10" dirty="0">
                <a:latin typeface="Microsoft Sans Serif"/>
                <a:cs typeface="Microsoft Sans Serif"/>
              </a:rPr>
              <a:t> </a:t>
            </a:r>
            <a:r>
              <a:rPr lang="ru-RU" sz="800" spc="-10" dirty="0">
                <a:latin typeface="Microsoft Sans Serif"/>
                <a:cs typeface="Microsoft Sans Serif"/>
              </a:rPr>
              <a:t>2</a:t>
            </a:r>
            <a:r>
              <a:rPr lang="ru-RU" sz="800" spc="-5" dirty="0">
                <a:latin typeface="Microsoft Sans Serif"/>
                <a:cs typeface="Microsoft Sans Serif"/>
              </a:rPr>
              <a:t>9</a:t>
            </a:r>
            <a:r>
              <a:rPr lang="ru-RU" sz="800" spc="25" dirty="0">
                <a:latin typeface="Microsoft Sans Serif"/>
                <a:cs typeface="Microsoft Sans Serif"/>
              </a:rPr>
              <a:t> </a:t>
            </a:r>
            <a:r>
              <a:rPr lang="ru-RU" sz="800" spc="-5" dirty="0">
                <a:latin typeface="Microsoft Sans Serif"/>
                <a:cs typeface="Microsoft Sans Serif"/>
              </a:rPr>
              <a:t>д</a:t>
            </a:r>
            <a:r>
              <a:rPr lang="ru-RU" sz="800" spc="-30" dirty="0">
                <a:latin typeface="Microsoft Sans Serif"/>
                <a:cs typeface="Microsoft Sans Serif"/>
              </a:rPr>
              <a:t>е</a:t>
            </a:r>
            <a:r>
              <a:rPr lang="ru-RU" sz="800" spc="-35" dirty="0">
                <a:latin typeface="Microsoft Sans Serif"/>
                <a:cs typeface="Microsoft Sans Serif"/>
              </a:rPr>
              <a:t>к</a:t>
            </a:r>
            <a:r>
              <a:rPr lang="ru-RU" sz="800" spc="-10" dirty="0">
                <a:latin typeface="Microsoft Sans Serif"/>
                <a:cs typeface="Microsoft Sans Serif"/>
              </a:rPr>
              <a:t>абр</a:t>
            </a:r>
            <a:r>
              <a:rPr lang="ru-RU" sz="800" spc="-5" dirty="0">
                <a:latin typeface="Microsoft Sans Serif"/>
                <a:cs typeface="Microsoft Sans Serif"/>
              </a:rPr>
              <a:t>я</a:t>
            </a:r>
            <a:r>
              <a:rPr lang="ru-RU" sz="800" spc="30" dirty="0">
                <a:latin typeface="Microsoft Sans Serif"/>
                <a:cs typeface="Microsoft Sans Serif"/>
              </a:rPr>
              <a:t> </a:t>
            </a:r>
            <a:r>
              <a:rPr lang="ru-RU" sz="800" spc="-10" dirty="0">
                <a:latin typeface="Microsoft Sans Serif"/>
                <a:cs typeface="Microsoft Sans Serif"/>
              </a:rPr>
              <a:t>201</a:t>
            </a:r>
            <a:r>
              <a:rPr lang="ru-RU" sz="800" spc="-5" dirty="0">
                <a:latin typeface="Microsoft Sans Serif"/>
                <a:cs typeface="Microsoft Sans Serif"/>
              </a:rPr>
              <a:t>2</a:t>
            </a:r>
            <a:r>
              <a:rPr lang="ru-RU" sz="800" spc="15" dirty="0">
                <a:latin typeface="Microsoft Sans Serif"/>
                <a:cs typeface="Microsoft Sans Serif"/>
              </a:rPr>
              <a:t> </a:t>
            </a:r>
            <a:r>
              <a:rPr lang="ru-RU" sz="800" spc="-75" dirty="0">
                <a:latin typeface="Microsoft Sans Serif"/>
                <a:cs typeface="Microsoft Sans Serif"/>
              </a:rPr>
              <a:t>г</a:t>
            </a:r>
            <a:r>
              <a:rPr lang="ru-RU" sz="800" spc="-10" dirty="0">
                <a:latin typeface="Microsoft Sans Serif"/>
                <a:cs typeface="Microsoft Sans Serif"/>
              </a:rPr>
              <a:t>.</a:t>
            </a:r>
            <a:r>
              <a:rPr lang="ru-RU" sz="800" spc="-45" dirty="0">
                <a:latin typeface="Microsoft Sans Serif"/>
                <a:cs typeface="Microsoft Sans Serif"/>
              </a:rPr>
              <a:t> </a:t>
            </a:r>
            <a:r>
              <a:rPr lang="ru-RU" sz="800" spc="50" dirty="0">
                <a:latin typeface="Microsoft Sans Serif"/>
                <a:cs typeface="Microsoft Sans Serif"/>
              </a:rPr>
              <a:t>№</a:t>
            </a:r>
            <a:r>
              <a:rPr lang="ru-RU" sz="800" spc="10" dirty="0">
                <a:latin typeface="Microsoft Sans Serif"/>
                <a:cs typeface="Microsoft Sans Serif"/>
              </a:rPr>
              <a:t> </a:t>
            </a:r>
            <a:r>
              <a:rPr lang="ru-RU" sz="800" spc="-10" dirty="0">
                <a:latin typeface="Microsoft Sans Serif"/>
                <a:cs typeface="Microsoft Sans Serif"/>
              </a:rPr>
              <a:t>273-</a:t>
            </a:r>
            <a:r>
              <a:rPr lang="ru-RU" sz="800" spc="-60" dirty="0">
                <a:latin typeface="Microsoft Sans Serif"/>
                <a:cs typeface="Microsoft Sans Serif"/>
              </a:rPr>
              <a:t>ФЗ</a:t>
            </a:r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2</a:t>
            </a:r>
          </a:p>
        </p:txBody>
      </p:sp>
      <p:sp>
        <p:nvSpPr>
          <p:cNvPr id="23" name="object 10"/>
          <p:cNvSpPr/>
          <p:nvPr/>
        </p:nvSpPr>
        <p:spPr>
          <a:xfrm>
            <a:off x="260350" y="2489200"/>
            <a:ext cx="5182871" cy="533400"/>
          </a:xfrm>
          <a:custGeom>
            <a:avLst/>
            <a:gdLst/>
            <a:ahLst/>
            <a:cxnLst/>
            <a:rect l="l" t="t" r="r" b="b"/>
            <a:pathLst>
              <a:path w="3715385" h="315594">
                <a:moveTo>
                  <a:pt x="3593338" y="0"/>
                </a:moveTo>
                <a:lnTo>
                  <a:pt x="121920" y="0"/>
                </a:lnTo>
                <a:lnTo>
                  <a:pt x="74587" y="9613"/>
                </a:lnTo>
                <a:lnTo>
                  <a:pt x="35813" y="35801"/>
                </a:lnTo>
                <a:lnTo>
                  <a:pt x="9626" y="74548"/>
                </a:lnTo>
                <a:lnTo>
                  <a:pt x="0" y="121869"/>
                </a:lnTo>
                <a:lnTo>
                  <a:pt x="0" y="193471"/>
                </a:lnTo>
                <a:lnTo>
                  <a:pt x="9626" y="240791"/>
                </a:lnTo>
                <a:lnTo>
                  <a:pt x="35813" y="279539"/>
                </a:lnTo>
                <a:lnTo>
                  <a:pt x="74587" y="305727"/>
                </a:lnTo>
                <a:lnTo>
                  <a:pt x="121920" y="315340"/>
                </a:lnTo>
                <a:lnTo>
                  <a:pt x="3593338" y="315340"/>
                </a:lnTo>
                <a:lnTo>
                  <a:pt x="3640709" y="305727"/>
                </a:lnTo>
                <a:lnTo>
                  <a:pt x="3679444" y="279539"/>
                </a:lnTo>
                <a:lnTo>
                  <a:pt x="3705733" y="240791"/>
                </a:lnTo>
                <a:lnTo>
                  <a:pt x="3715258" y="193471"/>
                </a:lnTo>
                <a:lnTo>
                  <a:pt x="3715258" y="121869"/>
                </a:lnTo>
                <a:lnTo>
                  <a:pt x="3705733" y="74548"/>
                </a:lnTo>
                <a:lnTo>
                  <a:pt x="3679444" y="35801"/>
                </a:lnTo>
                <a:lnTo>
                  <a:pt x="3640709" y="9613"/>
                </a:lnTo>
                <a:lnTo>
                  <a:pt x="3593338" y="0"/>
                </a:lnTo>
                <a:close/>
              </a:path>
            </a:pathLst>
          </a:custGeom>
          <a:solidFill>
            <a:srgbClr val="CAEEF9"/>
          </a:solidFill>
        </p:spPr>
        <p:txBody>
          <a:bodyPr wrap="square" lIns="0" tIns="0" rIns="0" bIns="0" rtlCol="0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400175" algn="l"/>
              </a:tabLst>
            </a:pPr>
            <a: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В целях организации системного обеспечения отраслей экономики трудовыми ресурсами из числа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400175" algn="l"/>
              </a:tabLst>
            </a:pPr>
            <a:r>
              <a:rPr lang="ru-RU" sz="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молодежи разработаны </a:t>
            </a:r>
            <a:r>
              <a:rPr kumimoji="0" lang="ru-RU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Методические рекомендации … по организации системы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400175" algn="l"/>
              </a:tabLst>
            </a:pPr>
            <a:r>
              <a:rPr lang="ru-RU" sz="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ru-RU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профессиональной ориентации и маршрутизации обучающихся </a:t>
            </a:r>
            <a: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 (Минтруд, </a:t>
            </a:r>
            <a:r>
              <a:rPr kumimoji="0" lang="ru-RU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Минпросвещения</a:t>
            </a:r>
            <a: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400175" algn="l"/>
              </a:tabLst>
            </a:pPr>
            <a:r>
              <a:rPr lang="ru-RU" sz="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Минобрнауки</a:t>
            </a:r>
            <a: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письмо </a:t>
            </a:r>
            <a:r>
              <a:rPr kumimoji="0" lang="ru-RU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Минпросвещения</a:t>
            </a:r>
            <a: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 06.11.2024 №ИШ-890/05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08320" y="3047999"/>
            <a:ext cx="243839" cy="24383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8320" y="0"/>
            <a:ext cx="243839" cy="24383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9207" y="114427"/>
            <a:ext cx="43535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Основные</a:t>
            </a:r>
            <a:r>
              <a:rPr spc="25" dirty="0"/>
              <a:t> </a:t>
            </a:r>
            <a:r>
              <a:rPr spc="-10" dirty="0"/>
              <a:t>задачи</a:t>
            </a:r>
            <a:r>
              <a:rPr spc="30" dirty="0"/>
              <a:t> </a:t>
            </a:r>
            <a:r>
              <a:rPr spc="-5" dirty="0"/>
              <a:t>в</a:t>
            </a:r>
            <a:r>
              <a:rPr spc="-15" dirty="0"/>
              <a:t> текущем</a:t>
            </a:r>
            <a:r>
              <a:rPr spc="70" dirty="0"/>
              <a:t> </a:t>
            </a:r>
            <a:r>
              <a:rPr spc="-15" dirty="0"/>
              <a:t>учебном</a:t>
            </a:r>
            <a:r>
              <a:rPr spc="50" dirty="0"/>
              <a:t> </a:t>
            </a:r>
            <a:r>
              <a:rPr spc="-25" dirty="0"/>
              <a:t>году</a:t>
            </a:r>
          </a:p>
        </p:txBody>
      </p:sp>
      <p:sp>
        <p:nvSpPr>
          <p:cNvPr id="5" name="object 5"/>
          <p:cNvSpPr/>
          <p:nvPr/>
        </p:nvSpPr>
        <p:spPr>
          <a:xfrm>
            <a:off x="182879" y="876300"/>
            <a:ext cx="2047239" cy="307340"/>
          </a:xfrm>
          <a:custGeom>
            <a:avLst/>
            <a:gdLst/>
            <a:ahLst/>
            <a:cxnLst/>
            <a:rect l="l" t="t" r="r" b="b"/>
            <a:pathLst>
              <a:path w="2047239" h="307340">
                <a:moveTo>
                  <a:pt x="1924812" y="0"/>
                </a:moveTo>
                <a:lnTo>
                  <a:pt x="121920" y="0"/>
                </a:lnTo>
                <a:lnTo>
                  <a:pt x="74574" y="9651"/>
                </a:lnTo>
                <a:lnTo>
                  <a:pt x="35813" y="35813"/>
                </a:lnTo>
                <a:lnTo>
                  <a:pt x="9613" y="74549"/>
                </a:lnTo>
                <a:lnTo>
                  <a:pt x="0" y="121919"/>
                </a:lnTo>
                <a:lnTo>
                  <a:pt x="0" y="185419"/>
                </a:lnTo>
                <a:lnTo>
                  <a:pt x="9613" y="232791"/>
                </a:lnTo>
                <a:lnTo>
                  <a:pt x="35813" y="271525"/>
                </a:lnTo>
                <a:lnTo>
                  <a:pt x="74574" y="297688"/>
                </a:lnTo>
                <a:lnTo>
                  <a:pt x="121920" y="307339"/>
                </a:lnTo>
                <a:lnTo>
                  <a:pt x="1924812" y="307339"/>
                </a:lnTo>
                <a:lnTo>
                  <a:pt x="1972056" y="297688"/>
                </a:lnTo>
                <a:lnTo>
                  <a:pt x="2010918" y="271525"/>
                </a:lnTo>
                <a:lnTo>
                  <a:pt x="2037080" y="232791"/>
                </a:lnTo>
                <a:lnTo>
                  <a:pt x="2046732" y="185419"/>
                </a:lnTo>
                <a:lnTo>
                  <a:pt x="2046732" y="121919"/>
                </a:lnTo>
                <a:lnTo>
                  <a:pt x="2037080" y="74549"/>
                </a:lnTo>
                <a:lnTo>
                  <a:pt x="2010918" y="35813"/>
                </a:lnTo>
                <a:lnTo>
                  <a:pt x="1972056" y="9651"/>
                </a:lnTo>
                <a:lnTo>
                  <a:pt x="1924812" y="0"/>
                </a:lnTo>
                <a:close/>
              </a:path>
            </a:pathLst>
          </a:custGeom>
          <a:solidFill>
            <a:srgbClr val="B8F0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6613" y="929766"/>
            <a:ext cx="1802537" cy="2598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865" marR="5080" indent="-50800">
              <a:lnSpc>
                <a:spcPct val="102000"/>
              </a:lnSpc>
              <a:spcBef>
                <a:spcPts val="90"/>
              </a:spcBef>
              <a:buClr>
                <a:srgbClr val="13CE75"/>
              </a:buClr>
              <a:buChar char="•"/>
              <a:tabLst>
                <a:tab pos="63500" algn="l"/>
              </a:tabLst>
            </a:pPr>
            <a:r>
              <a:rPr sz="500" dirty="0">
                <a:latin typeface="Microsoft Sans Serif"/>
                <a:cs typeface="Microsoft Sans Serif"/>
              </a:rPr>
              <a:t>У</a:t>
            </a:r>
            <a:r>
              <a:rPr sz="500" spc="-5" dirty="0">
                <a:latin typeface="Microsoft Sans Serif"/>
                <a:cs typeface="Microsoft Sans Serif"/>
              </a:rPr>
              <a:t>ч</a:t>
            </a:r>
            <a:r>
              <a:rPr sz="500" spc="-10" dirty="0">
                <a:latin typeface="Microsoft Sans Serif"/>
                <a:cs typeface="Microsoft Sans Serif"/>
              </a:rPr>
              <a:t>а</a:t>
            </a:r>
            <a:r>
              <a:rPr sz="500" dirty="0">
                <a:latin typeface="Microsoft Sans Serif"/>
                <a:cs typeface="Microsoft Sans Serif"/>
              </a:rPr>
              <a:t>с</a:t>
            </a:r>
            <a:r>
              <a:rPr sz="500" spc="-5" dirty="0">
                <a:latin typeface="Microsoft Sans Serif"/>
                <a:cs typeface="Microsoft Sans Serif"/>
              </a:rPr>
              <a:t>т</a:t>
            </a:r>
            <a:r>
              <a:rPr sz="500" spc="-10" dirty="0">
                <a:latin typeface="Microsoft Sans Serif"/>
                <a:cs typeface="Microsoft Sans Serif"/>
              </a:rPr>
              <a:t>и</a:t>
            </a:r>
            <a:r>
              <a:rPr sz="500" dirty="0">
                <a:latin typeface="Microsoft Sans Serif"/>
                <a:cs typeface="Microsoft Sans Serif"/>
              </a:rPr>
              <a:t>е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spc="5" dirty="0">
                <a:latin typeface="Microsoft Sans Serif"/>
                <a:cs typeface="Microsoft Sans Serif"/>
              </a:rPr>
              <a:t>д</a:t>
            </a:r>
            <a:r>
              <a:rPr sz="500" spc="-5" dirty="0">
                <a:latin typeface="Microsoft Sans Serif"/>
                <a:cs typeface="Microsoft Sans Serif"/>
              </a:rPr>
              <a:t>ете</a:t>
            </a:r>
            <a:r>
              <a:rPr sz="500" dirty="0">
                <a:latin typeface="Microsoft Sans Serif"/>
                <a:cs typeface="Microsoft Sans Serif"/>
              </a:rPr>
              <a:t>й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в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spc="-20" dirty="0">
                <a:latin typeface="Microsoft Sans Serif"/>
                <a:cs typeface="Microsoft Sans Serif"/>
              </a:rPr>
              <a:t>про</a:t>
            </a:r>
            <a:r>
              <a:rPr sz="500" spc="-10" dirty="0">
                <a:latin typeface="Microsoft Sans Serif"/>
                <a:cs typeface="Microsoft Sans Serif"/>
              </a:rPr>
              <a:t>ф</a:t>
            </a:r>
            <a:r>
              <a:rPr sz="500" spc="-20" dirty="0">
                <a:latin typeface="Microsoft Sans Serif"/>
                <a:cs typeface="Microsoft Sans Serif"/>
              </a:rPr>
              <a:t>орие</a:t>
            </a:r>
            <a:r>
              <a:rPr sz="500" spc="-15" dirty="0">
                <a:latin typeface="Microsoft Sans Serif"/>
                <a:cs typeface="Microsoft Sans Serif"/>
              </a:rPr>
              <a:t>нт</a:t>
            </a:r>
            <a:r>
              <a:rPr sz="500" spc="-20" dirty="0">
                <a:latin typeface="Microsoft Sans Serif"/>
                <a:cs typeface="Microsoft Sans Serif"/>
              </a:rPr>
              <a:t>а</a:t>
            </a:r>
            <a:r>
              <a:rPr sz="500" spc="-15" dirty="0">
                <a:latin typeface="Microsoft Sans Serif"/>
                <a:cs typeface="Microsoft Sans Serif"/>
              </a:rPr>
              <a:t>ц</a:t>
            </a:r>
            <a:r>
              <a:rPr sz="500" spc="-20" dirty="0">
                <a:latin typeface="Microsoft Sans Serif"/>
                <a:cs typeface="Microsoft Sans Serif"/>
              </a:rPr>
              <a:t>ио</a:t>
            </a:r>
            <a:r>
              <a:rPr sz="500" spc="-15" dirty="0">
                <a:latin typeface="Microsoft Sans Serif"/>
                <a:cs typeface="Microsoft Sans Serif"/>
              </a:rPr>
              <a:t>нны</a:t>
            </a:r>
            <a:r>
              <a:rPr sz="500" dirty="0">
                <a:latin typeface="Microsoft Sans Serif"/>
                <a:cs typeface="Microsoft Sans Serif"/>
              </a:rPr>
              <a:t>х  </a:t>
            </a:r>
            <a:r>
              <a:rPr sz="500" spc="-5">
                <a:latin typeface="Microsoft Sans Serif"/>
                <a:cs typeface="Microsoft Sans Serif"/>
              </a:rPr>
              <a:t>мероприятиях</a:t>
            </a:r>
            <a:r>
              <a:rPr sz="500" spc="-20">
                <a:latin typeface="Microsoft Sans Serif"/>
                <a:cs typeface="Microsoft Sans Serif"/>
              </a:rPr>
              <a:t> </a:t>
            </a:r>
            <a:r>
              <a:rPr lang="ru-RU" sz="500" spc="-20" dirty="0">
                <a:latin typeface="Microsoft Sans Serif"/>
                <a:cs typeface="Microsoft Sans Serif"/>
              </a:rPr>
              <a:t> </a:t>
            </a:r>
            <a:r>
              <a:rPr sz="500" spc="130">
                <a:latin typeface="Microsoft Sans Serif"/>
                <a:cs typeface="Microsoft Sans Serif"/>
              </a:rPr>
              <a:t>–</a:t>
            </a:r>
            <a:r>
              <a:rPr sz="500">
                <a:latin typeface="Microsoft Sans Serif"/>
                <a:cs typeface="Microsoft Sans Serif"/>
              </a:rPr>
              <a:t> </a:t>
            </a:r>
            <a:endParaRPr lang="ru-RU" sz="500" dirty="0">
              <a:latin typeface="Microsoft Sans Serif"/>
              <a:cs typeface="Microsoft Sans Serif"/>
            </a:endParaRPr>
          </a:p>
          <a:p>
            <a:pPr marL="62865" marR="5080" indent="-50800">
              <a:lnSpc>
                <a:spcPct val="102000"/>
              </a:lnSpc>
              <a:spcBef>
                <a:spcPts val="90"/>
              </a:spcBef>
              <a:buClr>
                <a:srgbClr val="13CE75"/>
              </a:buClr>
              <a:buChar char="•"/>
              <a:tabLst>
                <a:tab pos="63500" algn="l"/>
              </a:tabLst>
            </a:pPr>
            <a:r>
              <a:rPr sz="500">
                <a:latin typeface="Microsoft Sans Serif"/>
                <a:cs typeface="Microsoft Sans Serif"/>
              </a:rPr>
              <a:t>1</a:t>
            </a:r>
            <a:r>
              <a:rPr sz="500" spc="-5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300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-5">
                <a:latin typeface="Microsoft Sans Serif"/>
                <a:cs typeface="Microsoft Sans Serif"/>
              </a:rPr>
              <a:t>000</a:t>
            </a:r>
            <a:r>
              <a:rPr sz="500" spc="5">
                <a:latin typeface="Microsoft Sans Serif"/>
                <a:cs typeface="Microsoft Sans Serif"/>
              </a:rPr>
              <a:t> </a:t>
            </a:r>
            <a:r>
              <a:rPr sz="500" spc="-20">
                <a:latin typeface="Microsoft Sans Serif"/>
                <a:cs typeface="Microsoft Sans Serif"/>
              </a:rPr>
              <a:t>человек</a:t>
            </a:r>
            <a:r>
              <a:rPr lang="ru-RU" sz="500" spc="-20" dirty="0">
                <a:latin typeface="Microsoft Sans Serif"/>
                <a:cs typeface="Microsoft Sans Serif"/>
              </a:rPr>
              <a:t> (в Московской области -  114 702 обучающихся)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2879" y="1260347"/>
            <a:ext cx="2047239" cy="307340"/>
          </a:xfrm>
          <a:custGeom>
            <a:avLst/>
            <a:gdLst/>
            <a:ahLst/>
            <a:cxnLst/>
            <a:rect l="l" t="t" r="r" b="b"/>
            <a:pathLst>
              <a:path w="2047239" h="307340">
                <a:moveTo>
                  <a:pt x="1924812" y="0"/>
                </a:moveTo>
                <a:lnTo>
                  <a:pt x="121920" y="0"/>
                </a:lnTo>
                <a:lnTo>
                  <a:pt x="74574" y="9651"/>
                </a:lnTo>
                <a:lnTo>
                  <a:pt x="35813" y="35813"/>
                </a:lnTo>
                <a:lnTo>
                  <a:pt x="9613" y="74549"/>
                </a:lnTo>
                <a:lnTo>
                  <a:pt x="0" y="121919"/>
                </a:lnTo>
                <a:lnTo>
                  <a:pt x="0" y="185419"/>
                </a:lnTo>
                <a:lnTo>
                  <a:pt x="9613" y="232790"/>
                </a:lnTo>
                <a:lnTo>
                  <a:pt x="35813" y="271525"/>
                </a:lnTo>
                <a:lnTo>
                  <a:pt x="74574" y="297688"/>
                </a:lnTo>
                <a:lnTo>
                  <a:pt x="121920" y="307339"/>
                </a:lnTo>
                <a:lnTo>
                  <a:pt x="1924812" y="307339"/>
                </a:lnTo>
                <a:lnTo>
                  <a:pt x="1972056" y="297688"/>
                </a:lnTo>
                <a:lnTo>
                  <a:pt x="2010918" y="271525"/>
                </a:lnTo>
                <a:lnTo>
                  <a:pt x="2037080" y="232790"/>
                </a:lnTo>
                <a:lnTo>
                  <a:pt x="2046732" y="185419"/>
                </a:lnTo>
                <a:lnTo>
                  <a:pt x="2046732" y="121919"/>
                </a:lnTo>
                <a:lnTo>
                  <a:pt x="2037080" y="74549"/>
                </a:lnTo>
                <a:lnTo>
                  <a:pt x="2010918" y="35813"/>
                </a:lnTo>
                <a:lnTo>
                  <a:pt x="1972056" y="9651"/>
                </a:lnTo>
                <a:lnTo>
                  <a:pt x="1924812" y="0"/>
                </a:lnTo>
                <a:close/>
              </a:path>
            </a:pathLst>
          </a:custGeom>
          <a:solidFill>
            <a:srgbClr val="B8F0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6612" y="1314653"/>
            <a:ext cx="1726337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865" indent="-50800">
              <a:lnSpc>
                <a:spcPct val="100000"/>
              </a:lnSpc>
              <a:spcBef>
                <a:spcPts val="105"/>
              </a:spcBef>
              <a:buClr>
                <a:srgbClr val="13CE75"/>
              </a:buClr>
              <a:buChar char="•"/>
              <a:tabLst>
                <a:tab pos="63500" algn="l"/>
              </a:tabLst>
            </a:pPr>
            <a:r>
              <a:rPr sz="500" dirty="0">
                <a:latin typeface="Microsoft Sans Serif"/>
                <a:cs typeface="Microsoft Sans Serif"/>
              </a:rPr>
              <a:t>Уч</a:t>
            </a:r>
            <a:r>
              <a:rPr sz="500" spc="-10" dirty="0">
                <a:latin typeface="Microsoft Sans Serif"/>
                <a:cs typeface="Microsoft Sans Serif"/>
              </a:rPr>
              <a:t>а</a:t>
            </a:r>
            <a:r>
              <a:rPr sz="500" dirty="0">
                <a:latin typeface="Microsoft Sans Serif"/>
                <a:cs typeface="Microsoft Sans Serif"/>
              </a:rPr>
              <a:t>с</a:t>
            </a:r>
            <a:r>
              <a:rPr sz="500" spc="-10" dirty="0">
                <a:latin typeface="Microsoft Sans Serif"/>
                <a:cs typeface="Microsoft Sans Serif"/>
              </a:rPr>
              <a:t>ти</a:t>
            </a:r>
            <a:r>
              <a:rPr sz="500" dirty="0">
                <a:latin typeface="Microsoft Sans Serif"/>
                <a:cs typeface="Microsoft Sans Serif"/>
              </a:rPr>
              <a:t>е</a:t>
            </a:r>
            <a:r>
              <a:rPr sz="500" spc="-30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д</a:t>
            </a:r>
            <a:r>
              <a:rPr sz="500" spc="-10" dirty="0">
                <a:latin typeface="Microsoft Sans Serif"/>
                <a:cs typeface="Microsoft Sans Serif"/>
              </a:rPr>
              <a:t>е</a:t>
            </a:r>
            <a:r>
              <a:rPr sz="500" spc="-5" dirty="0">
                <a:latin typeface="Microsoft Sans Serif"/>
                <a:cs typeface="Microsoft Sans Serif"/>
              </a:rPr>
              <a:t>т</a:t>
            </a:r>
            <a:r>
              <a:rPr sz="500" spc="-10" dirty="0">
                <a:latin typeface="Microsoft Sans Serif"/>
                <a:cs typeface="Microsoft Sans Serif"/>
              </a:rPr>
              <a:t>е</a:t>
            </a:r>
            <a:r>
              <a:rPr sz="500" dirty="0">
                <a:latin typeface="Microsoft Sans Serif"/>
                <a:cs typeface="Microsoft Sans Serif"/>
              </a:rPr>
              <a:t>й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>
                <a:latin typeface="Microsoft Sans Serif"/>
                <a:cs typeface="Microsoft Sans Serif"/>
              </a:rPr>
              <a:t>в</a:t>
            </a:r>
            <a:r>
              <a:rPr sz="500" spc="-5">
                <a:latin typeface="Microsoft Sans Serif"/>
                <a:cs typeface="Microsoft Sans Serif"/>
              </a:rPr>
              <a:t> </a:t>
            </a:r>
            <a:r>
              <a:rPr sz="500" spc="-20">
                <a:latin typeface="Microsoft Sans Serif"/>
                <a:cs typeface="Microsoft Sans Serif"/>
              </a:rPr>
              <a:t>про</a:t>
            </a:r>
            <a:r>
              <a:rPr sz="500" spc="-10">
                <a:latin typeface="Microsoft Sans Serif"/>
                <a:cs typeface="Microsoft Sans Serif"/>
              </a:rPr>
              <a:t>ф</a:t>
            </a:r>
            <a:r>
              <a:rPr sz="500" spc="-20">
                <a:latin typeface="Microsoft Sans Serif"/>
                <a:cs typeface="Microsoft Sans Serif"/>
              </a:rPr>
              <a:t>е</a:t>
            </a:r>
            <a:r>
              <a:rPr sz="500" spc="-15">
                <a:latin typeface="Microsoft Sans Serif"/>
                <a:cs typeface="Microsoft Sans Serif"/>
              </a:rPr>
              <a:t>сс</a:t>
            </a:r>
            <a:r>
              <a:rPr sz="500" spc="-20">
                <a:latin typeface="Microsoft Sans Serif"/>
                <a:cs typeface="Microsoft Sans Serif"/>
              </a:rPr>
              <a:t>иона</a:t>
            </a:r>
            <a:r>
              <a:rPr sz="500">
                <a:latin typeface="Microsoft Sans Serif"/>
                <a:cs typeface="Microsoft Sans Serif"/>
              </a:rPr>
              <a:t>л</a:t>
            </a:r>
            <a:r>
              <a:rPr sz="500" spc="-15">
                <a:latin typeface="Microsoft Sans Serif"/>
                <a:cs typeface="Microsoft Sans Serif"/>
              </a:rPr>
              <a:t>ь</a:t>
            </a:r>
            <a:r>
              <a:rPr sz="500" spc="-20">
                <a:latin typeface="Microsoft Sans Serif"/>
                <a:cs typeface="Microsoft Sans Serif"/>
              </a:rPr>
              <a:t>н</a:t>
            </a:r>
            <a:r>
              <a:rPr sz="500" spc="-15">
                <a:latin typeface="Microsoft Sans Serif"/>
                <a:cs typeface="Microsoft Sans Serif"/>
              </a:rPr>
              <a:t>ы</a:t>
            </a:r>
            <a:r>
              <a:rPr sz="500">
                <a:latin typeface="Microsoft Sans Serif"/>
                <a:cs typeface="Microsoft Sans Serif"/>
              </a:rPr>
              <a:t>х</a:t>
            </a:r>
            <a:r>
              <a:rPr lang="ru-RU" sz="500" dirty="0">
                <a:latin typeface="Microsoft Sans Serif"/>
                <a:cs typeface="Microsoft Sans Serif"/>
              </a:rPr>
              <a:t> </a:t>
            </a:r>
            <a:r>
              <a:rPr sz="500" spc="-5">
                <a:latin typeface="Microsoft Sans Serif"/>
                <a:cs typeface="Microsoft Sans Serif"/>
              </a:rPr>
              <a:t>пробах</a:t>
            </a:r>
            <a:r>
              <a:rPr sz="500" spc="-10">
                <a:latin typeface="Microsoft Sans Serif"/>
                <a:cs typeface="Microsoft Sans Serif"/>
              </a:rPr>
              <a:t> </a:t>
            </a:r>
            <a:r>
              <a:rPr sz="500" spc="130" dirty="0">
                <a:latin typeface="Microsoft Sans Serif"/>
                <a:cs typeface="Microsoft Sans Serif"/>
              </a:rPr>
              <a:t>–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176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-5">
                <a:latin typeface="Microsoft Sans Serif"/>
                <a:cs typeface="Microsoft Sans Serif"/>
              </a:rPr>
              <a:t>000 </a:t>
            </a:r>
            <a:r>
              <a:rPr sz="500" spc="-20">
                <a:latin typeface="Microsoft Sans Serif"/>
                <a:cs typeface="Microsoft Sans Serif"/>
              </a:rPr>
              <a:t>человек</a:t>
            </a:r>
            <a:r>
              <a:rPr lang="ru-RU" sz="500" spc="-20" dirty="0">
                <a:latin typeface="Microsoft Sans Serif"/>
                <a:cs typeface="Microsoft Sans Serif"/>
              </a:rPr>
              <a:t> (в Московской области -  15 346 </a:t>
            </a:r>
            <a:r>
              <a:rPr lang="ru-RU" sz="500" spc="-20" dirty="0" err="1">
                <a:latin typeface="Microsoft Sans Serif"/>
                <a:cs typeface="Microsoft Sans Serif"/>
              </a:rPr>
              <a:t>профпроб</a:t>
            </a:r>
            <a:r>
              <a:rPr lang="ru-RU" sz="500" spc="-20" dirty="0">
                <a:latin typeface="Microsoft Sans Serif"/>
                <a:cs typeface="Microsoft Sans Serif"/>
              </a:rPr>
              <a:t>) 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93950" y="889000"/>
            <a:ext cx="3317240" cy="307340"/>
          </a:xfrm>
          <a:custGeom>
            <a:avLst/>
            <a:gdLst/>
            <a:ahLst/>
            <a:cxnLst/>
            <a:rect l="l" t="t" r="r" b="b"/>
            <a:pathLst>
              <a:path w="3317240" h="307340">
                <a:moveTo>
                  <a:pt x="3195320" y="0"/>
                </a:moveTo>
                <a:lnTo>
                  <a:pt x="121919" y="0"/>
                </a:lnTo>
                <a:lnTo>
                  <a:pt x="74549" y="9651"/>
                </a:lnTo>
                <a:lnTo>
                  <a:pt x="35813" y="35813"/>
                </a:lnTo>
                <a:lnTo>
                  <a:pt x="9651" y="74549"/>
                </a:lnTo>
                <a:lnTo>
                  <a:pt x="0" y="121919"/>
                </a:lnTo>
                <a:lnTo>
                  <a:pt x="0" y="185419"/>
                </a:lnTo>
                <a:lnTo>
                  <a:pt x="9651" y="232790"/>
                </a:lnTo>
                <a:lnTo>
                  <a:pt x="35813" y="271525"/>
                </a:lnTo>
                <a:lnTo>
                  <a:pt x="74549" y="297688"/>
                </a:lnTo>
                <a:lnTo>
                  <a:pt x="121919" y="307339"/>
                </a:lnTo>
                <a:lnTo>
                  <a:pt x="3195320" y="307339"/>
                </a:lnTo>
                <a:lnTo>
                  <a:pt x="3242564" y="297688"/>
                </a:lnTo>
                <a:lnTo>
                  <a:pt x="3281426" y="271525"/>
                </a:lnTo>
                <a:lnTo>
                  <a:pt x="3307588" y="232790"/>
                </a:lnTo>
                <a:lnTo>
                  <a:pt x="3317113" y="185419"/>
                </a:lnTo>
                <a:lnTo>
                  <a:pt x="3317113" y="121919"/>
                </a:lnTo>
                <a:lnTo>
                  <a:pt x="3307588" y="74549"/>
                </a:lnTo>
                <a:lnTo>
                  <a:pt x="3281426" y="35813"/>
                </a:lnTo>
                <a:lnTo>
                  <a:pt x="3242564" y="9651"/>
                </a:lnTo>
                <a:lnTo>
                  <a:pt x="3195320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546350" y="965200"/>
            <a:ext cx="2233295" cy="180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" indent="-50800">
              <a:lnSpc>
                <a:spcPct val="100000"/>
              </a:lnSpc>
              <a:spcBef>
                <a:spcPts val="100"/>
              </a:spcBef>
              <a:buClr>
                <a:srgbClr val="579DFA"/>
              </a:buClr>
              <a:buChar char="•"/>
              <a:tabLst>
                <a:tab pos="63500" algn="l"/>
              </a:tabLst>
            </a:pPr>
            <a:r>
              <a:rPr sz="500" spc="-5" dirty="0">
                <a:latin typeface="Microsoft Sans Serif"/>
                <a:cs typeface="Microsoft Sans Serif"/>
              </a:rPr>
              <a:t>Обеспечение</a:t>
            </a:r>
            <a:r>
              <a:rPr sz="500" spc="-2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наличия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в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школьных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расписаниях </a:t>
            </a:r>
            <a:r>
              <a:rPr sz="500" spc="-10" dirty="0">
                <a:latin typeface="Microsoft Sans Serif"/>
                <a:cs typeface="Microsoft Sans Serif"/>
              </a:rPr>
              <a:t>курса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занятий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«Россия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130" dirty="0">
                <a:latin typeface="Microsoft Sans Serif"/>
                <a:cs typeface="Microsoft Sans Serif"/>
              </a:rPr>
              <a:t>–</a:t>
            </a:r>
            <a:endParaRPr sz="500">
              <a:latin typeface="Microsoft Sans Serif"/>
              <a:cs typeface="Microsoft Sans Serif"/>
            </a:endParaRPr>
          </a:p>
          <a:p>
            <a:pPr marL="62865">
              <a:lnSpc>
                <a:spcPct val="100000"/>
              </a:lnSpc>
              <a:spcBef>
                <a:spcPts val="15"/>
              </a:spcBef>
            </a:pPr>
            <a:r>
              <a:rPr sz="500" spc="-5" dirty="0">
                <a:latin typeface="Microsoft Sans Serif"/>
                <a:cs typeface="Microsoft Sans Serif"/>
              </a:rPr>
              <a:t>мои</a:t>
            </a:r>
            <a:r>
              <a:rPr sz="500" spc="-10" dirty="0">
                <a:latin typeface="Microsoft Sans Serif"/>
                <a:cs typeface="Microsoft Sans Serif"/>
              </a:rPr>
              <a:t> горизонты» </a:t>
            </a:r>
            <a:r>
              <a:rPr sz="500" dirty="0">
                <a:latin typeface="Microsoft Sans Serif"/>
                <a:cs typeface="Microsoft Sans Serif"/>
              </a:rPr>
              <a:t>и </a:t>
            </a:r>
            <a:r>
              <a:rPr sz="500" spc="-5" dirty="0">
                <a:latin typeface="Microsoft Sans Serif"/>
                <a:cs typeface="Microsoft Sans Serif"/>
              </a:rPr>
              <a:t>его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проведение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среди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обучающихся</a:t>
            </a:r>
            <a:r>
              <a:rPr sz="500" spc="-4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6-11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классов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2879" y="1645919"/>
            <a:ext cx="2047239" cy="307340"/>
          </a:xfrm>
          <a:custGeom>
            <a:avLst/>
            <a:gdLst/>
            <a:ahLst/>
            <a:cxnLst/>
            <a:rect l="l" t="t" r="r" b="b"/>
            <a:pathLst>
              <a:path w="2047239" h="307339">
                <a:moveTo>
                  <a:pt x="1924812" y="0"/>
                </a:moveTo>
                <a:lnTo>
                  <a:pt x="121920" y="0"/>
                </a:lnTo>
                <a:lnTo>
                  <a:pt x="74574" y="9652"/>
                </a:lnTo>
                <a:lnTo>
                  <a:pt x="35813" y="35814"/>
                </a:lnTo>
                <a:lnTo>
                  <a:pt x="9613" y="74549"/>
                </a:lnTo>
                <a:lnTo>
                  <a:pt x="0" y="121920"/>
                </a:lnTo>
                <a:lnTo>
                  <a:pt x="0" y="185420"/>
                </a:lnTo>
                <a:lnTo>
                  <a:pt x="9613" y="232791"/>
                </a:lnTo>
                <a:lnTo>
                  <a:pt x="35813" y="271526"/>
                </a:lnTo>
                <a:lnTo>
                  <a:pt x="74574" y="297688"/>
                </a:lnTo>
                <a:lnTo>
                  <a:pt x="121920" y="307340"/>
                </a:lnTo>
                <a:lnTo>
                  <a:pt x="1924812" y="307340"/>
                </a:lnTo>
                <a:lnTo>
                  <a:pt x="1972056" y="297688"/>
                </a:lnTo>
                <a:lnTo>
                  <a:pt x="2010918" y="271526"/>
                </a:lnTo>
                <a:lnTo>
                  <a:pt x="2037080" y="232791"/>
                </a:lnTo>
                <a:lnTo>
                  <a:pt x="2046732" y="185420"/>
                </a:lnTo>
                <a:lnTo>
                  <a:pt x="2046732" y="121920"/>
                </a:lnTo>
                <a:lnTo>
                  <a:pt x="2037080" y="74549"/>
                </a:lnTo>
                <a:lnTo>
                  <a:pt x="2010918" y="35814"/>
                </a:lnTo>
                <a:lnTo>
                  <a:pt x="1972056" y="9652"/>
                </a:lnTo>
                <a:lnTo>
                  <a:pt x="1924812" y="0"/>
                </a:lnTo>
                <a:close/>
              </a:path>
            </a:pathLst>
          </a:custGeom>
          <a:solidFill>
            <a:srgbClr val="B8F0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86612" y="1701164"/>
            <a:ext cx="1802537" cy="24699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865" marR="5080" indent="-50800">
              <a:lnSpc>
                <a:spcPct val="102000"/>
              </a:lnSpc>
              <a:spcBef>
                <a:spcPts val="90"/>
              </a:spcBef>
              <a:buClr>
                <a:srgbClr val="13CE75"/>
              </a:buClr>
              <a:buChar char="•"/>
              <a:tabLst>
                <a:tab pos="63500" algn="l"/>
              </a:tabLst>
            </a:pPr>
            <a:r>
              <a:rPr sz="500" spc="-5">
                <a:latin typeface="Microsoft Sans Serif"/>
                <a:cs typeface="Microsoft Sans Serif"/>
              </a:rPr>
              <a:t>Посещение</a:t>
            </a:r>
            <a:r>
              <a:rPr sz="500" spc="-20">
                <a:latin typeface="Microsoft Sans Serif"/>
                <a:cs typeface="Microsoft Sans Serif"/>
              </a:rPr>
              <a:t> </a:t>
            </a:r>
            <a:r>
              <a:rPr lang="ru-RU" sz="500" spc="-20" dirty="0">
                <a:latin typeface="Microsoft Sans Serif"/>
                <a:cs typeface="Microsoft Sans Serif"/>
              </a:rPr>
              <a:t> </a:t>
            </a:r>
            <a:r>
              <a:rPr sz="500" spc="-10">
                <a:latin typeface="Microsoft Sans Serif"/>
                <a:cs typeface="Microsoft Sans Serif"/>
              </a:rPr>
              <a:t>экскурсий</a:t>
            </a:r>
            <a:r>
              <a:rPr sz="500" spc="5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на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базе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площадок </a:t>
            </a:r>
            <a:r>
              <a:rPr sz="500" spc="-12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п</a:t>
            </a:r>
            <a:r>
              <a:rPr sz="500" spc="-5" dirty="0">
                <a:latin typeface="Microsoft Sans Serif"/>
                <a:cs typeface="Microsoft Sans Serif"/>
              </a:rPr>
              <a:t>артнеро</a:t>
            </a:r>
            <a:r>
              <a:rPr sz="500" dirty="0">
                <a:latin typeface="Microsoft Sans Serif"/>
                <a:cs typeface="Microsoft Sans Serif"/>
              </a:rPr>
              <a:t>в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spc="-5">
                <a:latin typeface="Microsoft Sans Serif"/>
                <a:cs typeface="Microsoft Sans Serif"/>
              </a:rPr>
              <a:t>ра</a:t>
            </a:r>
            <a:r>
              <a:rPr sz="500">
                <a:latin typeface="Microsoft Sans Serif"/>
                <a:cs typeface="Microsoft Sans Serif"/>
              </a:rPr>
              <a:t>б</a:t>
            </a:r>
            <a:r>
              <a:rPr sz="500" spc="-5">
                <a:latin typeface="Microsoft Sans Serif"/>
                <a:cs typeface="Microsoft Sans Serif"/>
              </a:rPr>
              <a:t>ото</a:t>
            </a:r>
            <a:r>
              <a:rPr sz="500" spc="5">
                <a:latin typeface="Microsoft Sans Serif"/>
                <a:cs typeface="Microsoft Sans Serif"/>
              </a:rPr>
              <a:t>д</a:t>
            </a:r>
            <a:r>
              <a:rPr sz="500" spc="-5">
                <a:latin typeface="Microsoft Sans Serif"/>
                <a:cs typeface="Microsoft Sans Serif"/>
              </a:rPr>
              <a:t>ате</a:t>
            </a:r>
            <a:r>
              <a:rPr sz="500" spc="10">
                <a:latin typeface="Microsoft Sans Serif"/>
                <a:cs typeface="Microsoft Sans Serif"/>
              </a:rPr>
              <a:t>л</a:t>
            </a:r>
            <a:r>
              <a:rPr sz="500" spc="-5">
                <a:latin typeface="Microsoft Sans Serif"/>
                <a:cs typeface="Microsoft Sans Serif"/>
              </a:rPr>
              <a:t>е</a:t>
            </a:r>
            <a:r>
              <a:rPr sz="500">
                <a:latin typeface="Microsoft Sans Serif"/>
                <a:cs typeface="Microsoft Sans Serif"/>
              </a:rPr>
              <a:t>й</a:t>
            </a:r>
            <a:r>
              <a:rPr sz="500" spc="-35">
                <a:latin typeface="Microsoft Sans Serif"/>
                <a:cs typeface="Microsoft Sans Serif"/>
              </a:rPr>
              <a:t> </a:t>
            </a:r>
            <a:r>
              <a:rPr lang="ru-RU" sz="500" spc="-35" dirty="0">
                <a:latin typeface="Microsoft Sans Serif"/>
                <a:cs typeface="Microsoft Sans Serif"/>
              </a:rPr>
              <a:t> </a:t>
            </a:r>
            <a:r>
              <a:rPr sz="500" spc="130">
                <a:latin typeface="Microsoft Sans Serif"/>
                <a:cs typeface="Microsoft Sans Serif"/>
              </a:rPr>
              <a:t>–</a:t>
            </a:r>
            <a:r>
              <a:rPr sz="500" spc="-1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17</a:t>
            </a:r>
            <a:r>
              <a:rPr sz="500" dirty="0">
                <a:latin typeface="Microsoft Sans Serif"/>
                <a:cs typeface="Microsoft Sans Serif"/>
              </a:rPr>
              <a:t>6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spc="-5">
                <a:latin typeface="Microsoft Sans Serif"/>
                <a:cs typeface="Microsoft Sans Serif"/>
              </a:rPr>
              <a:t>00</a:t>
            </a:r>
            <a:r>
              <a:rPr sz="500">
                <a:latin typeface="Microsoft Sans Serif"/>
                <a:cs typeface="Microsoft Sans Serif"/>
              </a:rPr>
              <a:t>0</a:t>
            </a:r>
            <a:r>
              <a:rPr sz="500" spc="-10">
                <a:latin typeface="Microsoft Sans Serif"/>
                <a:cs typeface="Microsoft Sans Serif"/>
              </a:rPr>
              <a:t> </a:t>
            </a:r>
            <a:r>
              <a:rPr sz="500" spc="-20">
                <a:latin typeface="Microsoft Sans Serif"/>
                <a:cs typeface="Microsoft Sans Serif"/>
              </a:rPr>
              <a:t>че</a:t>
            </a:r>
            <a:r>
              <a:rPr sz="500" spc="-5">
                <a:latin typeface="Microsoft Sans Serif"/>
                <a:cs typeface="Microsoft Sans Serif"/>
              </a:rPr>
              <a:t>л</a:t>
            </a:r>
            <a:r>
              <a:rPr sz="500" spc="-20">
                <a:latin typeface="Microsoft Sans Serif"/>
                <a:cs typeface="Microsoft Sans Serif"/>
              </a:rPr>
              <a:t>ове</a:t>
            </a:r>
            <a:r>
              <a:rPr sz="500" spc="-30">
                <a:latin typeface="Microsoft Sans Serif"/>
                <a:cs typeface="Microsoft Sans Serif"/>
              </a:rPr>
              <a:t>к</a:t>
            </a:r>
            <a:r>
              <a:rPr lang="ru-RU" sz="500" spc="-30" dirty="0">
                <a:latin typeface="Microsoft Sans Serif"/>
                <a:cs typeface="Microsoft Sans Serif"/>
              </a:rPr>
              <a:t> </a:t>
            </a:r>
            <a:r>
              <a:rPr lang="ru-RU" sz="500" spc="-20" dirty="0">
                <a:latin typeface="Microsoft Sans Serif"/>
                <a:cs typeface="Microsoft Sans Serif"/>
              </a:rPr>
              <a:t>(в Московской области -  18838 обучающихся)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393950" y="1270000"/>
            <a:ext cx="3317240" cy="307340"/>
          </a:xfrm>
          <a:custGeom>
            <a:avLst/>
            <a:gdLst/>
            <a:ahLst/>
            <a:cxnLst/>
            <a:rect l="l" t="t" r="r" b="b"/>
            <a:pathLst>
              <a:path w="3317240" h="307339">
                <a:moveTo>
                  <a:pt x="3195320" y="0"/>
                </a:moveTo>
                <a:lnTo>
                  <a:pt x="121919" y="0"/>
                </a:lnTo>
                <a:lnTo>
                  <a:pt x="74549" y="9652"/>
                </a:lnTo>
                <a:lnTo>
                  <a:pt x="35813" y="35814"/>
                </a:lnTo>
                <a:lnTo>
                  <a:pt x="9651" y="74549"/>
                </a:lnTo>
                <a:lnTo>
                  <a:pt x="0" y="121920"/>
                </a:lnTo>
                <a:lnTo>
                  <a:pt x="0" y="185420"/>
                </a:lnTo>
                <a:lnTo>
                  <a:pt x="9651" y="232791"/>
                </a:lnTo>
                <a:lnTo>
                  <a:pt x="35813" y="271526"/>
                </a:lnTo>
                <a:lnTo>
                  <a:pt x="74549" y="297688"/>
                </a:lnTo>
                <a:lnTo>
                  <a:pt x="121919" y="307340"/>
                </a:lnTo>
                <a:lnTo>
                  <a:pt x="3195320" y="307340"/>
                </a:lnTo>
                <a:lnTo>
                  <a:pt x="3242564" y="297688"/>
                </a:lnTo>
                <a:lnTo>
                  <a:pt x="3281426" y="271526"/>
                </a:lnTo>
                <a:lnTo>
                  <a:pt x="3307588" y="232791"/>
                </a:lnTo>
                <a:lnTo>
                  <a:pt x="3317113" y="185420"/>
                </a:lnTo>
                <a:lnTo>
                  <a:pt x="3317113" y="121920"/>
                </a:lnTo>
                <a:lnTo>
                  <a:pt x="3307588" y="74549"/>
                </a:lnTo>
                <a:lnTo>
                  <a:pt x="3281426" y="35814"/>
                </a:lnTo>
                <a:lnTo>
                  <a:pt x="3242564" y="9652"/>
                </a:lnTo>
                <a:lnTo>
                  <a:pt x="3195320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546350" y="1346200"/>
            <a:ext cx="232092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865" indent="-50800">
              <a:lnSpc>
                <a:spcPct val="100000"/>
              </a:lnSpc>
              <a:spcBef>
                <a:spcPts val="105"/>
              </a:spcBef>
              <a:buClr>
                <a:srgbClr val="579DFA"/>
              </a:buClr>
              <a:buChar char="•"/>
              <a:tabLst>
                <a:tab pos="63500" algn="l"/>
              </a:tabLst>
            </a:pPr>
            <a:r>
              <a:rPr sz="500" spc="-5" dirty="0">
                <a:latin typeface="Microsoft Sans Serif"/>
                <a:cs typeface="Microsoft Sans Serif"/>
              </a:rPr>
              <a:t>Привлечение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предприятий</a:t>
            </a:r>
            <a:r>
              <a:rPr sz="500" spc="-25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из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реального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сектора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экономики</a:t>
            </a:r>
            <a:r>
              <a:rPr sz="500" spc="15" dirty="0">
                <a:latin typeface="Microsoft Sans Serif"/>
                <a:cs typeface="Microsoft Sans Serif"/>
              </a:rPr>
              <a:t> </a:t>
            </a:r>
            <a:r>
              <a:rPr sz="500" spc="5" dirty="0">
                <a:latin typeface="Microsoft Sans Serif"/>
                <a:cs typeface="Microsoft Sans Serif"/>
              </a:rPr>
              <a:t>для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проведения</a:t>
            </a:r>
            <a:endParaRPr sz="500">
              <a:latin typeface="Microsoft Sans Serif"/>
              <a:cs typeface="Microsoft Sans Serif"/>
            </a:endParaRPr>
          </a:p>
          <a:p>
            <a:pPr marL="62865">
              <a:lnSpc>
                <a:spcPct val="100000"/>
              </a:lnSpc>
              <a:spcBef>
                <a:spcPts val="10"/>
              </a:spcBef>
            </a:pPr>
            <a:r>
              <a:rPr sz="500" spc="-5" dirty="0">
                <a:latin typeface="Microsoft Sans Serif"/>
                <a:cs typeface="Microsoft Sans Serif"/>
              </a:rPr>
              <a:t>профессиональных</a:t>
            </a:r>
            <a:r>
              <a:rPr sz="500" spc="-3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проб,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экскурсий</a:t>
            </a:r>
            <a:r>
              <a:rPr sz="500" spc="-10">
                <a:latin typeface="Microsoft Sans Serif"/>
                <a:cs typeface="Microsoft Sans Serif"/>
              </a:rPr>
              <a:t>,</a:t>
            </a:r>
            <a:r>
              <a:rPr sz="500" spc="15">
                <a:latin typeface="Microsoft Sans Serif"/>
                <a:cs typeface="Microsoft Sans Serif"/>
              </a:rPr>
              <a:t> </a:t>
            </a:r>
            <a:r>
              <a:rPr sz="500" spc="-10">
                <a:latin typeface="Microsoft Sans Serif"/>
                <a:cs typeface="Microsoft Sans Serif"/>
              </a:rPr>
              <a:t>мастер</a:t>
            </a:r>
            <a:r>
              <a:rPr lang="ru-RU" sz="500" spc="-10" dirty="0">
                <a:latin typeface="Microsoft Sans Serif"/>
                <a:cs typeface="Microsoft Sans Serif"/>
              </a:rPr>
              <a:t>-</a:t>
            </a:r>
            <a:r>
              <a:rPr sz="500" spc="-10">
                <a:latin typeface="Microsoft Sans Serif"/>
                <a:cs typeface="Microsoft Sans Serif"/>
              </a:rPr>
              <a:t>классов </a:t>
            </a:r>
            <a:r>
              <a:rPr sz="500" spc="5" dirty="0">
                <a:latin typeface="Microsoft Sans Serif"/>
                <a:cs typeface="Microsoft Sans Serif"/>
              </a:rPr>
              <a:t>для</a:t>
            </a:r>
            <a:r>
              <a:rPr sz="500" spc="-20" dirty="0">
                <a:latin typeface="Microsoft Sans Serif"/>
                <a:cs typeface="Microsoft Sans Serif"/>
              </a:rPr>
              <a:t> школьников.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2879" y="2031491"/>
            <a:ext cx="2047239" cy="307340"/>
          </a:xfrm>
          <a:custGeom>
            <a:avLst/>
            <a:gdLst/>
            <a:ahLst/>
            <a:cxnLst/>
            <a:rect l="l" t="t" r="r" b="b"/>
            <a:pathLst>
              <a:path w="2047239" h="307339">
                <a:moveTo>
                  <a:pt x="1924812" y="0"/>
                </a:moveTo>
                <a:lnTo>
                  <a:pt x="121920" y="0"/>
                </a:lnTo>
                <a:lnTo>
                  <a:pt x="74574" y="9613"/>
                </a:lnTo>
                <a:lnTo>
                  <a:pt x="35813" y="35801"/>
                </a:lnTo>
                <a:lnTo>
                  <a:pt x="9613" y="74548"/>
                </a:lnTo>
                <a:lnTo>
                  <a:pt x="0" y="121869"/>
                </a:lnTo>
                <a:lnTo>
                  <a:pt x="0" y="185458"/>
                </a:lnTo>
                <a:lnTo>
                  <a:pt x="9613" y="232778"/>
                </a:lnTo>
                <a:lnTo>
                  <a:pt x="35813" y="271525"/>
                </a:lnTo>
                <a:lnTo>
                  <a:pt x="74574" y="297713"/>
                </a:lnTo>
                <a:lnTo>
                  <a:pt x="121920" y="307327"/>
                </a:lnTo>
                <a:lnTo>
                  <a:pt x="1924812" y="307327"/>
                </a:lnTo>
                <a:lnTo>
                  <a:pt x="1972056" y="297713"/>
                </a:lnTo>
                <a:lnTo>
                  <a:pt x="2010918" y="271525"/>
                </a:lnTo>
                <a:lnTo>
                  <a:pt x="2037080" y="232778"/>
                </a:lnTo>
                <a:lnTo>
                  <a:pt x="2046732" y="185458"/>
                </a:lnTo>
                <a:lnTo>
                  <a:pt x="2046732" y="121869"/>
                </a:lnTo>
                <a:lnTo>
                  <a:pt x="2037080" y="74548"/>
                </a:lnTo>
                <a:lnTo>
                  <a:pt x="2010918" y="35801"/>
                </a:lnTo>
                <a:lnTo>
                  <a:pt x="1972056" y="9613"/>
                </a:lnTo>
                <a:lnTo>
                  <a:pt x="1924812" y="0"/>
                </a:lnTo>
                <a:close/>
              </a:path>
            </a:pathLst>
          </a:custGeom>
          <a:solidFill>
            <a:srgbClr val="B8F0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86613" y="2086457"/>
            <a:ext cx="1802537" cy="24699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865" marR="5080" indent="-50800">
              <a:lnSpc>
                <a:spcPct val="102000"/>
              </a:lnSpc>
              <a:spcBef>
                <a:spcPts val="90"/>
              </a:spcBef>
              <a:buClr>
                <a:srgbClr val="13CE75"/>
              </a:buClr>
              <a:buChar char="•"/>
              <a:tabLst>
                <a:tab pos="63500" algn="l"/>
              </a:tabLst>
            </a:pPr>
            <a:r>
              <a:rPr sz="500" spc="-5" dirty="0">
                <a:latin typeface="Microsoft Sans Serif"/>
                <a:cs typeface="Microsoft Sans Serif"/>
              </a:rPr>
              <a:t>Обучение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педагогов-навигаторов </a:t>
            </a:r>
            <a:r>
              <a:rPr sz="500" spc="-12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проекта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130">
                <a:latin typeface="Microsoft Sans Serif"/>
                <a:cs typeface="Microsoft Sans Serif"/>
              </a:rPr>
              <a:t>–</a:t>
            </a:r>
            <a:r>
              <a:rPr sz="500" spc="-10">
                <a:latin typeface="Microsoft Sans Serif"/>
                <a:cs typeface="Microsoft Sans Serif"/>
              </a:rPr>
              <a:t> </a:t>
            </a:r>
            <a:r>
              <a:rPr sz="500" spc="-5">
                <a:latin typeface="Microsoft Sans Serif"/>
                <a:cs typeface="Microsoft Sans Serif"/>
              </a:rPr>
              <a:t>2</a:t>
            </a:r>
            <a:r>
              <a:rPr lang="ru-RU" sz="500" spc="-5" dirty="0">
                <a:latin typeface="Microsoft Sans Serif"/>
                <a:cs typeface="Microsoft Sans Serif"/>
              </a:rPr>
              <a:t>5 0</a:t>
            </a:r>
            <a:r>
              <a:rPr sz="500" spc="-5">
                <a:latin typeface="Microsoft Sans Serif"/>
                <a:cs typeface="Microsoft Sans Serif"/>
              </a:rPr>
              <a:t>00</a:t>
            </a:r>
            <a:r>
              <a:rPr sz="500" spc="-10">
                <a:latin typeface="Microsoft Sans Serif"/>
                <a:cs typeface="Microsoft Sans Serif"/>
              </a:rPr>
              <a:t> </a:t>
            </a:r>
            <a:r>
              <a:rPr sz="500" spc="-20">
                <a:latin typeface="Microsoft Sans Serif"/>
                <a:cs typeface="Microsoft Sans Serif"/>
              </a:rPr>
              <a:t>человек</a:t>
            </a:r>
            <a:r>
              <a:rPr lang="ru-RU" sz="500" spc="-20" dirty="0">
                <a:latin typeface="Microsoft Sans Serif"/>
                <a:cs typeface="Microsoft Sans Serif"/>
              </a:rPr>
              <a:t> (в Московской области – 2 500 педагогов, из них 1881 уже завершили обучение )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93950" y="1651000"/>
            <a:ext cx="3317240" cy="307340"/>
          </a:xfrm>
          <a:custGeom>
            <a:avLst/>
            <a:gdLst/>
            <a:ahLst/>
            <a:cxnLst/>
            <a:rect l="l" t="t" r="r" b="b"/>
            <a:pathLst>
              <a:path w="3317240" h="307339">
                <a:moveTo>
                  <a:pt x="3195320" y="0"/>
                </a:moveTo>
                <a:lnTo>
                  <a:pt x="121919" y="0"/>
                </a:lnTo>
                <a:lnTo>
                  <a:pt x="74549" y="9613"/>
                </a:lnTo>
                <a:lnTo>
                  <a:pt x="35813" y="35801"/>
                </a:lnTo>
                <a:lnTo>
                  <a:pt x="9651" y="74548"/>
                </a:lnTo>
                <a:lnTo>
                  <a:pt x="0" y="121869"/>
                </a:lnTo>
                <a:lnTo>
                  <a:pt x="0" y="185458"/>
                </a:lnTo>
                <a:lnTo>
                  <a:pt x="9651" y="232778"/>
                </a:lnTo>
                <a:lnTo>
                  <a:pt x="35813" y="271525"/>
                </a:lnTo>
                <a:lnTo>
                  <a:pt x="74549" y="297713"/>
                </a:lnTo>
                <a:lnTo>
                  <a:pt x="121919" y="307327"/>
                </a:lnTo>
                <a:lnTo>
                  <a:pt x="3195320" y="307327"/>
                </a:lnTo>
                <a:lnTo>
                  <a:pt x="3242564" y="297713"/>
                </a:lnTo>
                <a:lnTo>
                  <a:pt x="3281426" y="271525"/>
                </a:lnTo>
                <a:lnTo>
                  <a:pt x="3307588" y="232778"/>
                </a:lnTo>
                <a:lnTo>
                  <a:pt x="3317113" y="185458"/>
                </a:lnTo>
                <a:lnTo>
                  <a:pt x="3317113" y="121869"/>
                </a:lnTo>
                <a:lnTo>
                  <a:pt x="3307588" y="74548"/>
                </a:lnTo>
                <a:lnTo>
                  <a:pt x="3281426" y="35801"/>
                </a:lnTo>
                <a:lnTo>
                  <a:pt x="3242564" y="9613"/>
                </a:lnTo>
                <a:lnTo>
                  <a:pt x="3195320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546350" y="1727200"/>
            <a:ext cx="2701925" cy="1803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865" marR="5080" indent="-50800">
              <a:lnSpc>
                <a:spcPct val="102000"/>
              </a:lnSpc>
              <a:spcBef>
                <a:spcPts val="90"/>
              </a:spcBef>
              <a:buClr>
                <a:srgbClr val="579DFA"/>
              </a:buClr>
              <a:buChar char="•"/>
              <a:tabLst>
                <a:tab pos="63500" algn="l"/>
              </a:tabLst>
            </a:pPr>
            <a:r>
              <a:rPr sz="500" spc="-5" dirty="0">
                <a:latin typeface="Microsoft Sans Serif"/>
                <a:cs typeface="Microsoft Sans Serif"/>
              </a:rPr>
              <a:t>Привлечение профессиональных образовательных </a:t>
            </a:r>
            <a:r>
              <a:rPr sz="500" spc="-10" dirty="0">
                <a:latin typeface="Microsoft Sans Serif"/>
                <a:cs typeface="Microsoft Sans Serif"/>
              </a:rPr>
              <a:t>организаций </a:t>
            </a:r>
            <a:r>
              <a:rPr sz="500" dirty="0">
                <a:latin typeface="Microsoft Sans Serif"/>
                <a:cs typeface="Microsoft Sans Serif"/>
              </a:rPr>
              <a:t>и </a:t>
            </a:r>
            <a:r>
              <a:rPr sz="500" spc="-15" dirty="0">
                <a:latin typeface="Microsoft Sans Serif"/>
                <a:cs typeface="Microsoft Sans Serif"/>
              </a:rPr>
              <a:t>образовательных </a:t>
            </a:r>
            <a:r>
              <a:rPr sz="500" spc="-10" dirty="0">
                <a:latin typeface="Microsoft Sans Serif"/>
                <a:cs typeface="Microsoft Sans Serif"/>
              </a:rPr>
              <a:t> организаций </a:t>
            </a:r>
            <a:r>
              <a:rPr sz="500" spc="-5" dirty="0">
                <a:latin typeface="Microsoft Sans Serif"/>
                <a:cs typeface="Microsoft Sans Serif"/>
              </a:rPr>
              <a:t>высшего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образования </a:t>
            </a:r>
            <a:r>
              <a:rPr sz="500" spc="5" dirty="0">
                <a:latin typeface="Microsoft Sans Serif"/>
                <a:cs typeface="Microsoft Sans Serif"/>
              </a:rPr>
              <a:t>для</a:t>
            </a:r>
            <a:r>
              <a:rPr sz="500" spc="-5" dirty="0">
                <a:latin typeface="Microsoft Sans Serif"/>
                <a:cs typeface="Microsoft Sans Serif"/>
              </a:rPr>
              <a:t> проведения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профпроб, мастер-классов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>
                <a:latin typeface="Microsoft Sans Serif"/>
                <a:cs typeface="Microsoft Sans Serif"/>
              </a:rPr>
              <a:t>и</a:t>
            </a:r>
            <a:r>
              <a:rPr sz="500" spc="5">
                <a:latin typeface="Microsoft Sans Serif"/>
                <a:cs typeface="Microsoft Sans Serif"/>
              </a:rPr>
              <a:t> </a:t>
            </a:r>
            <a:r>
              <a:rPr sz="500" spc="-20">
                <a:latin typeface="Microsoft Sans Serif"/>
                <a:cs typeface="Microsoft Sans Serif"/>
              </a:rPr>
              <a:t>лекций.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93950" y="2032000"/>
            <a:ext cx="3317240" cy="307340"/>
          </a:xfrm>
          <a:custGeom>
            <a:avLst/>
            <a:gdLst/>
            <a:ahLst/>
            <a:cxnLst/>
            <a:rect l="l" t="t" r="r" b="b"/>
            <a:pathLst>
              <a:path w="3317240" h="307339">
                <a:moveTo>
                  <a:pt x="3195320" y="0"/>
                </a:moveTo>
                <a:lnTo>
                  <a:pt x="121919" y="0"/>
                </a:lnTo>
                <a:lnTo>
                  <a:pt x="74549" y="9613"/>
                </a:lnTo>
                <a:lnTo>
                  <a:pt x="35813" y="35801"/>
                </a:lnTo>
                <a:lnTo>
                  <a:pt x="9651" y="74549"/>
                </a:lnTo>
                <a:lnTo>
                  <a:pt x="0" y="121869"/>
                </a:lnTo>
                <a:lnTo>
                  <a:pt x="0" y="185458"/>
                </a:lnTo>
                <a:lnTo>
                  <a:pt x="9651" y="232778"/>
                </a:lnTo>
                <a:lnTo>
                  <a:pt x="35813" y="271526"/>
                </a:lnTo>
                <a:lnTo>
                  <a:pt x="74549" y="297713"/>
                </a:lnTo>
                <a:lnTo>
                  <a:pt x="121919" y="307327"/>
                </a:lnTo>
                <a:lnTo>
                  <a:pt x="3195320" y="307327"/>
                </a:lnTo>
                <a:lnTo>
                  <a:pt x="3242564" y="297713"/>
                </a:lnTo>
                <a:lnTo>
                  <a:pt x="3281426" y="271526"/>
                </a:lnTo>
                <a:lnTo>
                  <a:pt x="3307588" y="232778"/>
                </a:lnTo>
                <a:lnTo>
                  <a:pt x="3317113" y="185458"/>
                </a:lnTo>
                <a:lnTo>
                  <a:pt x="3317113" y="121869"/>
                </a:lnTo>
                <a:lnTo>
                  <a:pt x="3307588" y="74549"/>
                </a:lnTo>
                <a:lnTo>
                  <a:pt x="3281426" y="35801"/>
                </a:lnTo>
                <a:lnTo>
                  <a:pt x="3242564" y="9613"/>
                </a:lnTo>
                <a:lnTo>
                  <a:pt x="3195320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546350" y="2108200"/>
            <a:ext cx="2587625" cy="1803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865" marR="5080" indent="-50800">
              <a:lnSpc>
                <a:spcPct val="102000"/>
              </a:lnSpc>
              <a:spcBef>
                <a:spcPts val="90"/>
              </a:spcBef>
              <a:buClr>
                <a:srgbClr val="579DFA"/>
              </a:buClr>
              <a:buChar char="•"/>
              <a:tabLst>
                <a:tab pos="63500" algn="l"/>
              </a:tabLst>
            </a:pPr>
            <a:r>
              <a:rPr sz="500" spc="-10" dirty="0">
                <a:latin typeface="Microsoft Sans Serif"/>
                <a:cs typeface="Microsoft Sans Serif"/>
              </a:rPr>
              <a:t>Развитие </a:t>
            </a:r>
            <a:r>
              <a:rPr sz="500" spc="-5" dirty="0">
                <a:latin typeface="Microsoft Sans Serif"/>
                <a:cs typeface="Microsoft Sans Serif"/>
              </a:rPr>
              <a:t>сети </a:t>
            </a:r>
            <a:r>
              <a:rPr sz="500" dirty="0">
                <a:latin typeface="Microsoft Sans Serif"/>
                <a:cs typeface="Microsoft Sans Serif"/>
              </a:rPr>
              <a:t>профильных </a:t>
            </a:r>
            <a:r>
              <a:rPr sz="500" spc="-5" dirty="0">
                <a:latin typeface="Microsoft Sans Serif"/>
                <a:cs typeface="Microsoft Sans Serif"/>
              </a:rPr>
              <a:t>предпрофессиональных классов </a:t>
            </a:r>
            <a:r>
              <a:rPr sz="500" dirty="0">
                <a:latin typeface="Microsoft Sans Serif"/>
                <a:cs typeface="Microsoft Sans Serif"/>
              </a:rPr>
              <a:t>в </a:t>
            </a:r>
            <a:r>
              <a:rPr sz="500" spc="-5" dirty="0">
                <a:latin typeface="Microsoft Sans Serif"/>
                <a:cs typeface="Microsoft Sans Serif"/>
              </a:rPr>
              <a:t>субъектов </a:t>
            </a:r>
            <a:r>
              <a:rPr sz="500" spc="-20" dirty="0">
                <a:latin typeface="Microsoft Sans Serif"/>
                <a:cs typeface="Microsoft Sans Serif"/>
              </a:rPr>
              <a:t>Российской 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Федерации</a:t>
            </a:r>
            <a:r>
              <a:rPr sz="500" spc="-3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в</a:t>
            </a:r>
            <a:r>
              <a:rPr sz="500" spc="-5" dirty="0">
                <a:latin typeface="Microsoft Sans Serif"/>
                <a:cs typeface="Microsoft Sans Serif"/>
              </a:rPr>
              <a:t> соответствии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с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запросами</a:t>
            </a:r>
            <a:r>
              <a:rPr sz="500" spc="-5" dirty="0">
                <a:latin typeface="Microsoft Sans Serif"/>
                <a:cs typeface="Microsoft Sans Serif"/>
              </a:rPr>
              <a:t> регионального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рынка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труда.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93950" y="2413000"/>
            <a:ext cx="3317240" cy="307340"/>
          </a:xfrm>
          <a:custGeom>
            <a:avLst/>
            <a:gdLst/>
            <a:ahLst/>
            <a:cxnLst/>
            <a:rect l="l" t="t" r="r" b="b"/>
            <a:pathLst>
              <a:path w="3317240" h="307339">
                <a:moveTo>
                  <a:pt x="3195320" y="0"/>
                </a:moveTo>
                <a:lnTo>
                  <a:pt x="121919" y="0"/>
                </a:lnTo>
                <a:lnTo>
                  <a:pt x="74549" y="9613"/>
                </a:lnTo>
                <a:lnTo>
                  <a:pt x="35813" y="35801"/>
                </a:lnTo>
                <a:lnTo>
                  <a:pt x="9651" y="74548"/>
                </a:lnTo>
                <a:lnTo>
                  <a:pt x="0" y="121869"/>
                </a:lnTo>
                <a:lnTo>
                  <a:pt x="0" y="185458"/>
                </a:lnTo>
                <a:lnTo>
                  <a:pt x="9651" y="232778"/>
                </a:lnTo>
                <a:lnTo>
                  <a:pt x="35813" y="271526"/>
                </a:lnTo>
                <a:lnTo>
                  <a:pt x="74549" y="297700"/>
                </a:lnTo>
                <a:lnTo>
                  <a:pt x="121919" y="307327"/>
                </a:lnTo>
                <a:lnTo>
                  <a:pt x="3195320" y="307327"/>
                </a:lnTo>
                <a:lnTo>
                  <a:pt x="3242564" y="297700"/>
                </a:lnTo>
                <a:lnTo>
                  <a:pt x="3281426" y="271526"/>
                </a:lnTo>
                <a:lnTo>
                  <a:pt x="3307588" y="232778"/>
                </a:lnTo>
                <a:lnTo>
                  <a:pt x="3317113" y="185458"/>
                </a:lnTo>
                <a:lnTo>
                  <a:pt x="3317113" y="121869"/>
                </a:lnTo>
                <a:lnTo>
                  <a:pt x="3307588" y="74548"/>
                </a:lnTo>
                <a:lnTo>
                  <a:pt x="3281426" y="35801"/>
                </a:lnTo>
                <a:lnTo>
                  <a:pt x="3242564" y="9613"/>
                </a:lnTo>
                <a:lnTo>
                  <a:pt x="3195320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546350" y="2489200"/>
            <a:ext cx="2635885" cy="1809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865" indent="-50800">
              <a:lnSpc>
                <a:spcPct val="100000"/>
              </a:lnSpc>
              <a:spcBef>
                <a:spcPts val="105"/>
              </a:spcBef>
              <a:buClr>
                <a:srgbClr val="579DFA"/>
              </a:buClr>
              <a:buChar char="•"/>
              <a:tabLst>
                <a:tab pos="63500" algn="l"/>
              </a:tabLst>
            </a:pPr>
            <a:r>
              <a:rPr sz="500" spc="-10" dirty="0">
                <a:latin typeface="Microsoft Sans Serif"/>
                <a:cs typeface="Microsoft Sans Serif"/>
              </a:rPr>
              <a:t>Создание карьерных</a:t>
            </a:r>
            <a:r>
              <a:rPr sz="500" spc="15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карт</a:t>
            </a:r>
            <a:r>
              <a:rPr sz="500" spc="2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субъектов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Российской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Федерации.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Определение</a:t>
            </a:r>
            <a:r>
              <a:rPr sz="500" spc="-25" dirty="0">
                <a:latin typeface="Microsoft Sans Serif"/>
                <a:cs typeface="Microsoft Sans Serif"/>
              </a:rPr>
              <a:t> </a:t>
            </a:r>
            <a:r>
              <a:rPr sz="500" spc="-20" dirty="0">
                <a:latin typeface="Microsoft Sans Serif"/>
                <a:cs typeface="Microsoft Sans Serif"/>
              </a:rPr>
              <a:t>возможных</a:t>
            </a:r>
            <a:endParaRPr sz="500">
              <a:latin typeface="Microsoft Sans Serif"/>
              <a:cs typeface="Microsoft Sans Serif"/>
            </a:endParaRPr>
          </a:p>
          <a:p>
            <a:pPr marL="62865">
              <a:lnSpc>
                <a:spcPct val="100000"/>
              </a:lnSpc>
              <a:spcBef>
                <a:spcPts val="15"/>
              </a:spcBef>
            </a:pPr>
            <a:r>
              <a:rPr sz="500" spc="-5" dirty="0">
                <a:latin typeface="Microsoft Sans Serif"/>
                <a:cs typeface="Microsoft Sans Serif"/>
              </a:rPr>
              <a:t>образовательно-профессиональных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маршрутов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spc="5" dirty="0">
                <a:latin typeface="Microsoft Sans Serif"/>
                <a:cs typeface="Microsoft Sans Serif"/>
              </a:rPr>
              <a:t>для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spc="-20" dirty="0">
                <a:latin typeface="Microsoft Sans Serif"/>
                <a:cs typeface="Microsoft Sans Serif"/>
              </a:rPr>
              <a:t>школьников.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82879" y="548639"/>
            <a:ext cx="2047239" cy="249554"/>
          </a:xfrm>
          <a:custGeom>
            <a:avLst/>
            <a:gdLst/>
            <a:ahLst/>
            <a:cxnLst/>
            <a:rect l="l" t="t" r="r" b="b"/>
            <a:pathLst>
              <a:path w="2047239" h="249554">
                <a:moveTo>
                  <a:pt x="1924812" y="0"/>
                </a:moveTo>
                <a:lnTo>
                  <a:pt x="121920" y="0"/>
                </a:lnTo>
                <a:lnTo>
                  <a:pt x="74574" y="9652"/>
                </a:lnTo>
                <a:lnTo>
                  <a:pt x="35813" y="35814"/>
                </a:lnTo>
                <a:lnTo>
                  <a:pt x="9613" y="74676"/>
                </a:lnTo>
                <a:lnTo>
                  <a:pt x="0" y="122047"/>
                </a:lnTo>
                <a:lnTo>
                  <a:pt x="0" y="127508"/>
                </a:lnTo>
                <a:lnTo>
                  <a:pt x="9613" y="174879"/>
                </a:lnTo>
                <a:lnTo>
                  <a:pt x="35813" y="213741"/>
                </a:lnTo>
                <a:lnTo>
                  <a:pt x="74574" y="239903"/>
                </a:lnTo>
                <a:lnTo>
                  <a:pt x="121920" y="249555"/>
                </a:lnTo>
                <a:lnTo>
                  <a:pt x="1924812" y="249555"/>
                </a:lnTo>
                <a:lnTo>
                  <a:pt x="1972056" y="239903"/>
                </a:lnTo>
                <a:lnTo>
                  <a:pt x="2010918" y="213741"/>
                </a:lnTo>
                <a:lnTo>
                  <a:pt x="2037080" y="174879"/>
                </a:lnTo>
                <a:lnTo>
                  <a:pt x="2046732" y="127508"/>
                </a:lnTo>
                <a:lnTo>
                  <a:pt x="2046732" y="122047"/>
                </a:lnTo>
                <a:lnTo>
                  <a:pt x="2037080" y="74676"/>
                </a:lnTo>
                <a:lnTo>
                  <a:pt x="2010918" y="35814"/>
                </a:lnTo>
                <a:lnTo>
                  <a:pt x="1972056" y="9652"/>
                </a:lnTo>
                <a:lnTo>
                  <a:pt x="1924812" y="0"/>
                </a:lnTo>
                <a:close/>
              </a:path>
            </a:pathLst>
          </a:custGeom>
          <a:solidFill>
            <a:srgbClr val="F0F5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86918" y="603630"/>
            <a:ext cx="119697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latin typeface="Arial"/>
                <a:cs typeface="Arial"/>
              </a:rPr>
              <a:t>Проект </a:t>
            </a:r>
            <a:r>
              <a:rPr sz="700" b="1" spc="-5" dirty="0">
                <a:latin typeface="Arial"/>
                <a:cs typeface="Arial"/>
              </a:rPr>
              <a:t>«Билет</a:t>
            </a:r>
            <a:r>
              <a:rPr sz="700" b="1" spc="-15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в</a:t>
            </a:r>
            <a:r>
              <a:rPr sz="700" b="1" spc="-15" dirty="0">
                <a:latin typeface="Arial"/>
                <a:cs typeface="Arial"/>
              </a:rPr>
              <a:t> </a:t>
            </a:r>
            <a:r>
              <a:rPr sz="700" b="1" spc="-20" dirty="0">
                <a:latin typeface="Arial"/>
                <a:cs typeface="Arial"/>
              </a:rPr>
              <a:t>будущее»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51532" y="548639"/>
            <a:ext cx="3317240" cy="249554"/>
          </a:xfrm>
          <a:custGeom>
            <a:avLst/>
            <a:gdLst/>
            <a:ahLst/>
            <a:cxnLst/>
            <a:rect l="l" t="t" r="r" b="b"/>
            <a:pathLst>
              <a:path w="3317240" h="249554">
                <a:moveTo>
                  <a:pt x="3195320" y="0"/>
                </a:moveTo>
                <a:lnTo>
                  <a:pt x="121919" y="0"/>
                </a:lnTo>
                <a:lnTo>
                  <a:pt x="74549" y="9652"/>
                </a:lnTo>
                <a:lnTo>
                  <a:pt x="35813" y="35814"/>
                </a:lnTo>
                <a:lnTo>
                  <a:pt x="9651" y="74676"/>
                </a:lnTo>
                <a:lnTo>
                  <a:pt x="0" y="122047"/>
                </a:lnTo>
                <a:lnTo>
                  <a:pt x="0" y="127508"/>
                </a:lnTo>
                <a:lnTo>
                  <a:pt x="9651" y="174879"/>
                </a:lnTo>
                <a:lnTo>
                  <a:pt x="35813" y="213741"/>
                </a:lnTo>
                <a:lnTo>
                  <a:pt x="74549" y="239903"/>
                </a:lnTo>
                <a:lnTo>
                  <a:pt x="121919" y="249555"/>
                </a:lnTo>
                <a:lnTo>
                  <a:pt x="3195320" y="249555"/>
                </a:lnTo>
                <a:lnTo>
                  <a:pt x="3242564" y="239903"/>
                </a:lnTo>
                <a:lnTo>
                  <a:pt x="3281426" y="213741"/>
                </a:lnTo>
                <a:lnTo>
                  <a:pt x="3307588" y="174879"/>
                </a:lnTo>
                <a:lnTo>
                  <a:pt x="3317113" y="127508"/>
                </a:lnTo>
                <a:lnTo>
                  <a:pt x="3317113" y="122047"/>
                </a:lnTo>
                <a:lnTo>
                  <a:pt x="3307588" y="74676"/>
                </a:lnTo>
                <a:lnTo>
                  <a:pt x="3281426" y="35814"/>
                </a:lnTo>
                <a:lnTo>
                  <a:pt x="3242564" y="9652"/>
                </a:lnTo>
                <a:lnTo>
                  <a:pt x="3195320" y="0"/>
                </a:lnTo>
                <a:close/>
              </a:path>
            </a:pathLst>
          </a:custGeom>
          <a:solidFill>
            <a:srgbClr val="F0F5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455291" y="602741"/>
            <a:ext cx="147447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spc="-5" dirty="0">
                <a:latin typeface="Arial"/>
                <a:cs typeface="Arial"/>
              </a:rPr>
              <a:t>Единая</a:t>
            </a:r>
            <a:r>
              <a:rPr sz="700" b="1" spc="-15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модель</a:t>
            </a:r>
            <a:r>
              <a:rPr sz="700" b="1" spc="5" dirty="0">
                <a:latin typeface="Arial"/>
                <a:cs typeface="Arial"/>
              </a:rPr>
              <a:t> </a:t>
            </a:r>
            <a:r>
              <a:rPr sz="700" b="1" spc="-20" dirty="0">
                <a:latin typeface="Arial"/>
                <a:cs typeface="Arial"/>
              </a:rPr>
              <a:t>профориентации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5</a:t>
            </a:r>
          </a:p>
        </p:txBody>
      </p:sp>
      <p:sp>
        <p:nvSpPr>
          <p:cNvPr id="30" name="object 23"/>
          <p:cNvSpPr/>
          <p:nvPr/>
        </p:nvSpPr>
        <p:spPr>
          <a:xfrm>
            <a:off x="2393950" y="2794000"/>
            <a:ext cx="3317240" cy="307340"/>
          </a:xfrm>
          <a:custGeom>
            <a:avLst/>
            <a:gdLst/>
            <a:ahLst/>
            <a:cxnLst/>
            <a:rect l="l" t="t" r="r" b="b"/>
            <a:pathLst>
              <a:path w="3317240" h="307339">
                <a:moveTo>
                  <a:pt x="3195320" y="0"/>
                </a:moveTo>
                <a:lnTo>
                  <a:pt x="121919" y="0"/>
                </a:lnTo>
                <a:lnTo>
                  <a:pt x="74549" y="9613"/>
                </a:lnTo>
                <a:lnTo>
                  <a:pt x="35813" y="35801"/>
                </a:lnTo>
                <a:lnTo>
                  <a:pt x="9651" y="74548"/>
                </a:lnTo>
                <a:lnTo>
                  <a:pt x="0" y="121869"/>
                </a:lnTo>
                <a:lnTo>
                  <a:pt x="0" y="185458"/>
                </a:lnTo>
                <a:lnTo>
                  <a:pt x="9651" y="232778"/>
                </a:lnTo>
                <a:lnTo>
                  <a:pt x="35813" y="271526"/>
                </a:lnTo>
                <a:lnTo>
                  <a:pt x="74549" y="297700"/>
                </a:lnTo>
                <a:lnTo>
                  <a:pt x="121919" y="307327"/>
                </a:lnTo>
                <a:lnTo>
                  <a:pt x="3195320" y="307327"/>
                </a:lnTo>
                <a:lnTo>
                  <a:pt x="3242564" y="297700"/>
                </a:lnTo>
                <a:lnTo>
                  <a:pt x="3281426" y="271526"/>
                </a:lnTo>
                <a:lnTo>
                  <a:pt x="3307588" y="232778"/>
                </a:lnTo>
                <a:lnTo>
                  <a:pt x="3317113" y="185458"/>
                </a:lnTo>
                <a:lnTo>
                  <a:pt x="3317113" y="121869"/>
                </a:lnTo>
                <a:lnTo>
                  <a:pt x="3307588" y="74548"/>
                </a:lnTo>
                <a:lnTo>
                  <a:pt x="3281426" y="35801"/>
                </a:lnTo>
                <a:lnTo>
                  <a:pt x="3242564" y="9613"/>
                </a:lnTo>
                <a:lnTo>
                  <a:pt x="3195320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4"/>
          <p:cNvSpPr txBox="1"/>
          <p:nvPr/>
        </p:nvSpPr>
        <p:spPr>
          <a:xfrm>
            <a:off x="2546350" y="2870200"/>
            <a:ext cx="263588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865" indent="-50800">
              <a:lnSpc>
                <a:spcPct val="100000"/>
              </a:lnSpc>
              <a:spcBef>
                <a:spcPts val="105"/>
              </a:spcBef>
              <a:buClr>
                <a:srgbClr val="579DFA"/>
              </a:buClr>
              <a:buChar char="•"/>
              <a:tabLst>
                <a:tab pos="63500" algn="l"/>
              </a:tabLst>
            </a:pPr>
            <a:r>
              <a:rPr lang="ru-RU" sz="500" spc="-10" dirty="0">
                <a:latin typeface="Microsoft Sans Serif"/>
                <a:cs typeface="Microsoft Sans Serif"/>
              </a:rPr>
              <a:t>Повышение квалификации педагогических работник  общеобразовательных организаций Московской области </a:t>
            </a:r>
            <a:endParaRPr sz="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08320" y="3047999"/>
            <a:ext cx="243839" cy="24383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8320" y="0"/>
            <a:ext cx="243839" cy="243839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2987039" y="746759"/>
            <a:ext cx="2682240" cy="516255"/>
          </a:xfrm>
          <a:custGeom>
            <a:avLst/>
            <a:gdLst/>
            <a:ahLst/>
            <a:cxnLst/>
            <a:rect l="l" t="t" r="r" b="b"/>
            <a:pathLst>
              <a:path w="2682240" h="516255">
                <a:moveTo>
                  <a:pt x="2560320" y="0"/>
                </a:moveTo>
                <a:lnTo>
                  <a:pt x="121920" y="0"/>
                </a:lnTo>
                <a:lnTo>
                  <a:pt x="74549" y="9651"/>
                </a:lnTo>
                <a:lnTo>
                  <a:pt x="35814" y="35813"/>
                </a:lnTo>
                <a:lnTo>
                  <a:pt x="9652" y="74675"/>
                </a:lnTo>
                <a:lnTo>
                  <a:pt x="0" y="122046"/>
                </a:lnTo>
                <a:lnTo>
                  <a:pt x="0" y="394207"/>
                </a:lnTo>
                <a:lnTo>
                  <a:pt x="9652" y="441578"/>
                </a:lnTo>
                <a:lnTo>
                  <a:pt x="35814" y="480440"/>
                </a:lnTo>
                <a:lnTo>
                  <a:pt x="74549" y="506602"/>
                </a:lnTo>
                <a:lnTo>
                  <a:pt x="121920" y="516254"/>
                </a:lnTo>
                <a:lnTo>
                  <a:pt x="2560320" y="516254"/>
                </a:lnTo>
                <a:lnTo>
                  <a:pt x="2607691" y="506602"/>
                </a:lnTo>
                <a:lnTo>
                  <a:pt x="2646426" y="480440"/>
                </a:lnTo>
                <a:lnTo>
                  <a:pt x="2672588" y="441578"/>
                </a:lnTo>
                <a:lnTo>
                  <a:pt x="2682240" y="394207"/>
                </a:lnTo>
                <a:lnTo>
                  <a:pt x="2682240" y="122046"/>
                </a:lnTo>
                <a:lnTo>
                  <a:pt x="2672588" y="74675"/>
                </a:lnTo>
                <a:lnTo>
                  <a:pt x="2646426" y="35813"/>
                </a:lnTo>
                <a:lnTo>
                  <a:pt x="2607691" y="9651"/>
                </a:lnTo>
                <a:lnTo>
                  <a:pt x="2560320" y="0"/>
                </a:lnTo>
                <a:close/>
              </a:path>
            </a:pathLst>
          </a:custGeom>
          <a:solidFill>
            <a:srgbClr val="FFDE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79" y="746759"/>
            <a:ext cx="2682240" cy="565150"/>
          </a:xfrm>
          <a:custGeom>
            <a:avLst/>
            <a:gdLst/>
            <a:ahLst/>
            <a:cxnLst/>
            <a:rect l="l" t="t" r="r" b="b"/>
            <a:pathLst>
              <a:path w="2682240" h="565150">
                <a:moveTo>
                  <a:pt x="2560320" y="0"/>
                </a:moveTo>
                <a:lnTo>
                  <a:pt x="121920" y="0"/>
                </a:lnTo>
                <a:lnTo>
                  <a:pt x="74574" y="9651"/>
                </a:lnTo>
                <a:lnTo>
                  <a:pt x="35813" y="35813"/>
                </a:lnTo>
                <a:lnTo>
                  <a:pt x="9613" y="74549"/>
                </a:lnTo>
                <a:lnTo>
                  <a:pt x="0" y="121919"/>
                </a:lnTo>
                <a:lnTo>
                  <a:pt x="0" y="442849"/>
                </a:lnTo>
                <a:lnTo>
                  <a:pt x="9613" y="490219"/>
                </a:lnTo>
                <a:lnTo>
                  <a:pt x="35813" y="528954"/>
                </a:lnTo>
                <a:lnTo>
                  <a:pt x="74574" y="555116"/>
                </a:lnTo>
                <a:lnTo>
                  <a:pt x="121920" y="564769"/>
                </a:lnTo>
                <a:lnTo>
                  <a:pt x="2560320" y="564769"/>
                </a:lnTo>
                <a:lnTo>
                  <a:pt x="2607691" y="555116"/>
                </a:lnTo>
                <a:lnTo>
                  <a:pt x="2646426" y="528954"/>
                </a:lnTo>
                <a:lnTo>
                  <a:pt x="2672588" y="490219"/>
                </a:lnTo>
                <a:lnTo>
                  <a:pt x="2682240" y="442849"/>
                </a:lnTo>
                <a:lnTo>
                  <a:pt x="2682240" y="121919"/>
                </a:lnTo>
                <a:lnTo>
                  <a:pt x="2672588" y="74549"/>
                </a:lnTo>
                <a:lnTo>
                  <a:pt x="2646426" y="35813"/>
                </a:lnTo>
                <a:lnTo>
                  <a:pt x="2607691" y="9651"/>
                </a:lnTo>
                <a:lnTo>
                  <a:pt x="2560320" y="0"/>
                </a:lnTo>
                <a:close/>
              </a:path>
            </a:pathLst>
          </a:custGeom>
          <a:solidFill>
            <a:srgbClr val="B8F0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4939" y="102565"/>
            <a:ext cx="3550920" cy="485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14"/>
              </a:lnSpc>
              <a:spcBef>
                <a:spcPts val="95"/>
              </a:spcBef>
            </a:pPr>
            <a:r>
              <a:rPr spc="-5" dirty="0"/>
              <a:t>Построение</a:t>
            </a:r>
            <a:r>
              <a:rPr spc="5" dirty="0"/>
              <a:t> </a:t>
            </a:r>
            <a:r>
              <a:rPr spc="-10" dirty="0"/>
              <a:t>сети</a:t>
            </a:r>
            <a:r>
              <a:rPr spc="5" dirty="0"/>
              <a:t> </a:t>
            </a:r>
            <a:r>
              <a:rPr spc="-15" dirty="0"/>
              <a:t>школ</a:t>
            </a:r>
            <a:r>
              <a:rPr spc="10" dirty="0"/>
              <a:t> </a:t>
            </a:r>
            <a:r>
              <a:rPr spc="-5" dirty="0"/>
              <a:t>-</a:t>
            </a:r>
            <a:r>
              <a:rPr spc="-10" dirty="0"/>
              <a:t> </a:t>
            </a:r>
            <a:r>
              <a:rPr spc="-15" dirty="0"/>
              <a:t>партнеров</a:t>
            </a:r>
          </a:p>
          <a:p>
            <a:pPr marL="12700">
              <a:lnSpc>
                <a:spcPts val="1814"/>
              </a:lnSpc>
            </a:pPr>
            <a:r>
              <a:rPr spc="-5" dirty="0"/>
              <a:t>Единой</a:t>
            </a:r>
            <a:r>
              <a:rPr spc="15" dirty="0"/>
              <a:t> </a:t>
            </a:r>
            <a:r>
              <a:rPr spc="-10" dirty="0"/>
              <a:t>модели</a:t>
            </a:r>
            <a:r>
              <a:rPr spc="10" dirty="0"/>
              <a:t> </a:t>
            </a:r>
            <a:r>
              <a:rPr spc="-20" dirty="0"/>
              <a:t>профориентации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83870" y="814831"/>
            <a:ext cx="2161540" cy="4025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499"/>
              </a:lnSpc>
              <a:spcBef>
                <a:spcPts val="80"/>
              </a:spcBef>
            </a:pPr>
            <a:r>
              <a:rPr sz="800" spc="-5" dirty="0">
                <a:latin typeface="Microsoft Sans Serif"/>
                <a:cs typeface="Microsoft Sans Serif"/>
              </a:rPr>
              <a:t>Инновационный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шаг </a:t>
            </a:r>
            <a:r>
              <a:rPr sz="800" dirty="0">
                <a:latin typeface="Microsoft Sans Serif"/>
                <a:cs typeface="Microsoft Sans Serif"/>
              </a:rPr>
              <a:t>для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совершенствования </a:t>
            </a:r>
            <a:r>
              <a:rPr sz="800" spc="-19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модельных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решений</a:t>
            </a:r>
            <a:r>
              <a:rPr sz="800" spc="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и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развития</a:t>
            </a:r>
            <a:r>
              <a:rPr sz="800" spc="15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школ</a:t>
            </a:r>
            <a:endParaRPr sz="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800" spc="-35" dirty="0">
                <a:latin typeface="Microsoft Sans Serif"/>
                <a:cs typeface="Microsoft Sans Serif"/>
              </a:rPr>
              <a:t>как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популярных</a:t>
            </a:r>
            <a:r>
              <a:rPr sz="800" spc="1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центров</a:t>
            </a:r>
            <a:r>
              <a:rPr sz="80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компетенций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91052" y="762988"/>
            <a:ext cx="1915160" cy="39814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175"/>
              </a:spcBef>
            </a:pPr>
            <a:r>
              <a:rPr sz="1400" b="1" spc="-5" dirty="0">
                <a:latin typeface="Arial"/>
                <a:cs typeface="Arial"/>
              </a:rPr>
              <a:t>790 </a:t>
            </a:r>
            <a:r>
              <a:rPr sz="800" spc="-5" dirty="0">
                <a:latin typeface="Microsoft Sans Serif"/>
                <a:cs typeface="Microsoft Sans Serif"/>
              </a:rPr>
              <a:t>плановое</a:t>
            </a:r>
            <a:r>
              <a:rPr sz="800" spc="3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число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школ-партнеров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региональных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операторов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2879" y="1432559"/>
            <a:ext cx="2682240" cy="516255"/>
          </a:xfrm>
          <a:custGeom>
            <a:avLst/>
            <a:gdLst/>
            <a:ahLst/>
            <a:cxnLst/>
            <a:rect l="l" t="t" r="r" b="b"/>
            <a:pathLst>
              <a:path w="2682240" h="516255">
                <a:moveTo>
                  <a:pt x="2560320" y="0"/>
                </a:moveTo>
                <a:lnTo>
                  <a:pt x="121920" y="0"/>
                </a:lnTo>
                <a:lnTo>
                  <a:pt x="74574" y="9651"/>
                </a:lnTo>
                <a:lnTo>
                  <a:pt x="35813" y="35813"/>
                </a:lnTo>
                <a:lnTo>
                  <a:pt x="9613" y="74675"/>
                </a:lnTo>
                <a:lnTo>
                  <a:pt x="0" y="122046"/>
                </a:lnTo>
                <a:lnTo>
                  <a:pt x="0" y="394207"/>
                </a:lnTo>
                <a:lnTo>
                  <a:pt x="9613" y="441578"/>
                </a:lnTo>
                <a:lnTo>
                  <a:pt x="35813" y="480440"/>
                </a:lnTo>
                <a:lnTo>
                  <a:pt x="74574" y="506602"/>
                </a:lnTo>
                <a:lnTo>
                  <a:pt x="121920" y="516254"/>
                </a:lnTo>
                <a:lnTo>
                  <a:pt x="2560320" y="516254"/>
                </a:lnTo>
                <a:lnTo>
                  <a:pt x="2607691" y="506602"/>
                </a:lnTo>
                <a:lnTo>
                  <a:pt x="2646426" y="480440"/>
                </a:lnTo>
                <a:lnTo>
                  <a:pt x="2672588" y="441578"/>
                </a:lnTo>
                <a:lnTo>
                  <a:pt x="2682240" y="394207"/>
                </a:lnTo>
                <a:lnTo>
                  <a:pt x="2682240" y="122046"/>
                </a:lnTo>
                <a:lnTo>
                  <a:pt x="2672588" y="74675"/>
                </a:lnTo>
                <a:lnTo>
                  <a:pt x="2646426" y="35813"/>
                </a:lnTo>
                <a:lnTo>
                  <a:pt x="2607691" y="9651"/>
                </a:lnTo>
                <a:lnTo>
                  <a:pt x="2560320" y="0"/>
                </a:lnTo>
                <a:close/>
              </a:path>
            </a:pathLst>
          </a:custGeom>
          <a:solidFill>
            <a:srgbClr val="E6D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5699" y="1449677"/>
            <a:ext cx="1744980" cy="39814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175"/>
              </a:spcBef>
            </a:pPr>
            <a:r>
              <a:rPr sz="1400" b="1" spc="-5" dirty="0">
                <a:latin typeface="Arial"/>
                <a:cs typeface="Arial"/>
              </a:rPr>
              <a:t>12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действующие</a:t>
            </a:r>
            <a:r>
              <a:rPr sz="800" spc="2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школы-партнеры </a:t>
            </a:r>
            <a:r>
              <a:rPr sz="800" spc="-19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Федерального</a:t>
            </a:r>
            <a:r>
              <a:rPr sz="800" spc="2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оператора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2879" y="2071116"/>
            <a:ext cx="1198245" cy="935355"/>
          </a:xfrm>
          <a:custGeom>
            <a:avLst/>
            <a:gdLst/>
            <a:ahLst/>
            <a:cxnLst/>
            <a:rect l="l" t="t" r="r" b="b"/>
            <a:pathLst>
              <a:path w="1198245" h="935355">
                <a:moveTo>
                  <a:pt x="1075766" y="0"/>
                </a:moveTo>
                <a:lnTo>
                  <a:pt x="121945" y="0"/>
                </a:lnTo>
                <a:lnTo>
                  <a:pt x="74599" y="9613"/>
                </a:lnTo>
                <a:lnTo>
                  <a:pt x="35813" y="35801"/>
                </a:lnTo>
                <a:lnTo>
                  <a:pt x="9626" y="74561"/>
                </a:lnTo>
                <a:lnTo>
                  <a:pt x="0" y="121881"/>
                </a:lnTo>
                <a:lnTo>
                  <a:pt x="0" y="813333"/>
                </a:lnTo>
                <a:lnTo>
                  <a:pt x="9626" y="860666"/>
                </a:lnTo>
                <a:lnTo>
                  <a:pt x="35813" y="899414"/>
                </a:lnTo>
                <a:lnTo>
                  <a:pt x="74599" y="925601"/>
                </a:lnTo>
                <a:lnTo>
                  <a:pt x="121945" y="935215"/>
                </a:lnTo>
                <a:lnTo>
                  <a:pt x="1075766" y="935215"/>
                </a:lnTo>
                <a:lnTo>
                  <a:pt x="1123061" y="925601"/>
                </a:lnTo>
                <a:lnTo>
                  <a:pt x="1161923" y="899414"/>
                </a:lnTo>
                <a:lnTo>
                  <a:pt x="1188085" y="860666"/>
                </a:lnTo>
                <a:lnTo>
                  <a:pt x="1197736" y="813333"/>
                </a:lnTo>
                <a:lnTo>
                  <a:pt x="1197736" y="121881"/>
                </a:lnTo>
                <a:lnTo>
                  <a:pt x="1188085" y="74561"/>
                </a:lnTo>
                <a:lnTo>
                  <a:pt x="1161923" y="35801"/>
                </a:lnTo>
                <a:lnTo>
                  <a:pt x="1123061" y="9613"/>
                </a:lnTo>
                <a:lnTo>
                  <a:pt x="1075766" y="0"/>
                </a:lnTo>
                <a:close/>
              </a:path>
            </a:pathLst>
          </a:custGeom>
          <a:solidFill>
            <a:srgbClr val="CEE1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92100" y="2419604"/>
            <a:ext cx="433070" cy="5060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800" spc="-25" dirty="0">
                <a:latin typeface="Microsoft Sans Serif"/>
                <a:cs typeface="Microsoft Sans Serif"/>
              </a:rPr>
              <a:t>СФО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30" dirty="0">
                <a:latin typeface="Microsoft Sans Serif"/>
                <a:cs typeface="Microsoft Sans Serif"/>
              </a:rPr>
              <a:t> </a:t>
            </a:r>
            <a:r>
              <a:rPr sz="800" b="1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25" dirty="0">
                <a:latin typeface="Microsoft Sans Serif"/>
                <a:cs typeface="Microsoft Sans Serif"/>
              </a:rPr>
              <a:t>ЮФО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40" dirty="0">
                <a:latin typeface="Microsoft Sans Serif"/>
                <a:cs typeface="Microsoft Sans Serif"/>
              </a:rPr>
              <a:t> </a:t>
            </a:r>
            <a:r>
              <a:rPr sz="800" b="1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25" dirty="0">
                <a:latin typeface="Microsoft Sans Serif"/>
                <a:cs typeface="Microsoft Sans Serif"/>
              </a:rPr>
              <a:t>ЦФО</a:t>
            </a:r>
            <a:r>
              <a:rPr sz="800" spc="-3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30" dirty="0">
                <a:latin typeface="Microsoft Sans Serif"/>
                <a:cs typeface="Microsoft Sans Serif"/>
              </a:rPr>
              <a:t> </a:t>
            </a:r>
            <a:r>
              <a:rPr sz="800" b="1" dirty="0"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7270" y="2419604"/>
            <a:ext cx="402590" cy="5060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800" spc="-5" dirty="0">
                <a:latin typeface="Microsoft Sans Serif"/>
                <a:cs typeface="Microsoft Sans Serif"/>
              </a:rPr>
              <a:t>У</a:t>
            </a:r>
            <a:r>
              <a:rPr sz="800" spc="-40" dirty="0">
                <a:latin typeface="Microsoft Sans Serif"/>
                <a:cs typeface="Microsoft Sans Serif"/>
              </a:rPr>
              <a:t>Ф</a:t>
            </a:r>
            <a:r>
              <a:rPr sz="800" spc="-35" dirty="0">
                <a:latin typeface="Microsoft Sans Serif"/>
                <a:cs typeface="Microsoft Sans Serif"/>
              </a:rPr>
              <a:t>О</a:t>
            </a:r>
            <a:r>
              <a:rPr sz="800" spc="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b="1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25" dirty="0">
                <a:latin typeface="Microsoft Sans Serif"/>
                <a:cs typeface="Microsoft Sans Serif"/>
              </a:rPr>
              <a:t>ПФО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b="1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85" dirty="0">
                <a:latin typeface="Microsoft Sans Serif"/>
                <a:cs typeface="Microsoft Sans Serif"/>
              </a:rPr>
              <a:t>Д</a:t>
            </a:r>
            <a:r>
              <a:rPr sz="800" spc="-40" dirty="0">
                <a:latin typeface="Microsoft Sans Serif"/>
                <a:cs typeface="Microsoft Sans Serif"/>
              </a:rPr>
              <a:t>Ф</a:t>
            </a:r>
            <a:r>
              <a:rPr sz="800" spc="-30" dirty="0">
                <a:latin typeface="Microsoft Sans Serif"/>
                <a:cs typeface="Microsoft Sans Serif"/>
              </a:rPr>
              <a:t>О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b="1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5699" y="2124022"/>
            <a:ext cx="972819" cy="32131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b="1" spc="-15" dirty="0">
                <a:latin typeface="Arial"/>
                <a:cs typeface="Arial"/>
              </a:rPr>
              <a:t>Федеральные</a:t>
            </a:r>
            <a:endParaRPr sz="800">
              <a:latin typeface="Arial"/>
              <a:cs typeface="Arial"/>
            </a:endParaRPr>
          </a:p>
          <a:p>
            <a:pPr marL="20320">
              <a:lnSpc>
                <a:spcPct val="100000"/>
              </a:lnSpc>
              <a:spcBef>
                <a:spcPts val="204"/>
              </a:spcBef>
            </a:pPr>
            <a:r>
              <a:rPr sz="800" spc="-30" dirty="0">
                <a:latin typeface="Microsoft Sans Serif"/>
                <a:cs typeface="Microsoft Sans Serif"/>
              </a:rPr>
              <a:t>СЗФО</a:t>
            </a:r>
            <a:r>
              <a:rPr sz="800" dirty="0">
                <a:latin typeface="Microsoft Sans Serif"/>
                <a:cs typeface="Microsoft Sans Serif"/>
              </a:rPr>
              <a:t> - </a:t>
            </a:r>
            <a:r>
              <a:rPr sz="800" b="1" dirty="0">
                <a:latin typeface="Arial"/>
                <a:cs typeface="Arial"/>
              </a:rPr>
              <a:t>1</a:t>
            </a:r>
            <a:r>
              <a:rPr sz="800" b="1" spc="254" dirty="0">
                <a:latin typeface="Arial"/>
                <a:cs typeface="Arial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СКФО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 </a:t>
            </a:r>
            <a:r>
              <a:rPr sz="800" b="1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87039" y="1385315"/>
            <a:ext cx="2682240" cy="909955"/>
          </a:xfrm>
          <a:custGeom>
            <a:avLst/>
            <a:gdLst/>
            <a:ahLst/>
            <a:cxnLst/>
            <a:rect l="l" t="t" r="r" b="b"/>
            <a:pathLst>
              <a:path w="2682240" h="909955">
                <a:moveTo>
                  <a:pt x="2560320" y="0"/>
                </a:moveTo>
                <a:lnTo>
                  <a:pt x="121920" y="0"/>
                </a:lnTo>
                <a:lnTo>
                  <a:pt x="74549" y="9651"/>
                </a:lnTo>
                <a:lnTo>
                  <a:pt x="35814" y="35813"/>
                </a:lnTo>
                <a:lnTo>
                  <a:pt x="9652" y="74421"/>
                </a:lnTo>
                <a:lnTo>
                  <a:pt x="0" y="121793"/>
                </a:lnTo>
                <a:lnTo>
                  <a:pt x="0" y="787971"/>
                </a:lnTo>
                <a:lnTo>
                  <a:pt x="9652" y="835240"/>
                </a:lnTo>
                <a:lnTo>
                  <a:pt x="35814" y="873950"/>
                </a:lnTo>
                <a:lnTo>
                  <a:pt x="74549" y="900099"/>
                </a:lnTo>
                <a:lnTo>
                  <a:pt x="121920" y="909701"/>
                </a:lnTo>
                <a:lnTo>
                  <a:pt x="2560320" y="909701"/>
                </a:lnTo>
                <a:lnTo>
                  <a:pt x="2607691" y="900099"/>
                </a:lnTo>
                <a:lnTo>
                  <a:pt x="2646426" y="873950"/>
                </a:lnTo>
                <a:lnTo>
                  <a:pt x="2672588" y="835240"/>
                </a:lnTo>
                <a:lnTo>
                  <a:pt x="2682240" y="787971"/>
                </a:lnTo>
                <a:lnTo>
                  <a:pt x="2682240" y="121793"/>
                </a:lnTo>
                <a:lnTo>
                  <a:pt x="2672588" y="74421"/>
                </a:lnTo>
                <a:lnTo>
                  <a:pt x="2646426" y="35813"/>
                </a:lnTo>
                <a:lnTo>
                  <a:pt x="2607691" y="9651"/>
                </a:lnTo>
                <a:lnTo>
                  <a:pt x="2560320" y="0"/>
                </a:lnTo>
                <a:close/>
              </a:path>
            </a:pathLst>
          </a:custGeom>
          <a:solidFill>
            <a:srgbClr val="FDEA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760980" marR="588645">
              <a:lnSpc>
                <a:spcPct val="102499"/>
              </a:lnSpc>
              <a:spcBef>
                <a:spcPts val="80"/>
              </a:spcBef>
            </a:pPr>
            <a:r>
              <a:rPr dirty="0"/>
              <a:t>Цель</a:t>
            </a:r>
            <a:r>
              <a:rPr spc="-20" dirty="0"/>
              <a:t> </a:t>
            </a:r>
            <a:r>
              <a:rPr spc="-10" dirty="0"/>
              <a:t>года</a:t>
            </a:r>
            <a:r>
              <a:rPr spc="5" dirty="0"/>
              <a:t> </a:t>
            </a:r>
            <a:r>
              <a:rPr dirty="0"/>
              <a:t>- </a:t>
            </a:r>
            <a:r>
              <a:rPr spc="-5" dirty="0"/>
              <a:t>проведение</a:t>
            </a:r>
            <a:r>
              <a:rPr spc="30" dirty="0"/>
              <a:t> </a:t>
            </a:r>
            <a:r>
              <a:rPr spc="-5" dirty="0"/>
              <a:t>на </a:t>
            </a:r>
            <a:r>
              <a:rPr spc="-30" dirty="0"/>
              <a:t>базе</a:t>
            </a:r>
            <a:r>
              <a:rPr spc="-5" dirty="0"/>
              <a:t> </a:t>
            </a:r>
            <a:r>
              <a:rPr spc="-20" dirty="0"/>
              <a:t>школ- </a:t>
            </a:r>
            <a:r>
              <a:rPr spc="-200" dirty="0"/>
              <a:t> </a:t>
            </a:r>
            <a:r>
              <a:rPr spc="-5" dirty="0"/>
              <a:t>партнеров</a:t>
            </a:r>
            <a:r>
              <a:rPr spc="40" dirty="0"/>
              <a:t> </a:t>
            </a:r>
            <a:r>
              <a:rPr spc="-10" dirty="0"/>
              <a:t>различного</a:t>
            </a:r>
            <a:r>
              <a:rPr spc="25" dirty="0"/>
              <a:t> </a:t>
            </a:r>
            <a:r>
              <a:rPr spc="-15" dirty="0"/>
              <a:t>уровня</a:t>
            </a:r>
          </a:p>
          <a:p>
            <a:pPr marL="2915920" indent="-155575">
              <a:lnSpc>
                <a:spcPts val="1630"/>
              </a:lnSpc>
              <a:buFont typeface="Microsoft Sans Serif"/>
              <a:buChar char="&gt;"/>
              <a:tabLst>
                <a:tab pos="2916555" algn="l"/>
              </a:tabLst>
            </a:pPr>
            <a:r>
              <a:rPr sz="1400" b="1" spc="-5" dirty="0">
                <a:latin typeface="Arial"/>
                <a:cs typeface="Arial"/>
              </a:rPr>
              <a:t>50</a:t>
            </a:r>
            <a:r>
              <a:rPr sz="1400" b="1" dirty="0">
                <a:latin typeface="Arial"/>
                <a:cs typeface="Arial"/>
              </a:rPr>
              <a:t>0</a:t>
            </a:r>
            <a:r>
              <a:rPr sz="1400" b="1" spc="-200" dirty="0">
                <a:latin typeface="Arial"/>
                <a:cs typeface="Arial"/>
              </a:rPr>
              <a:t> </a:t>
            </a:r>
            <a:r>
              <a:rPr spc="5" dirty="0"/>
              <a:t>э</a:t>
            </a:r>
            <a:r>
              <a:rPr spc="-5" dirty="0"/>
              <a:t>ффе</a:t>
            </a:r>
            <a:r>
              <a:rPr spc="-55" dirty="0"/>
              <a:t>к</a:t>
            </a:r>
            <a:r>
              <a:rPr dirty="0"/>
              <a:t>т</a:t>
            </a:r>
            <a:r>
              <a:rPr spc="-10" dirty="0"/>
              <a:t>и</a:t>
            </a:r>
            <a:r>
              <a:rPr dirty="0"/>
              <a:t>в</a:t>
            </a:r>
            <a:r>
              <a:rPr spc="-5" dirty="0"/>
              <a:t>ны</a:t>
            </a:r>
            <a:r>
              <a:rPr dirty="0"/>
              <a:t>х</a:t>
            </a:r>
            <a:r>
              <a:rPr spc="5" dirty="0"/>
              <a:t> </a:t>
            </a:r>
            <a:r>
              <a:rPr dirty="0"/>
              <a:t>с</a:t>
            </a:r>
            <a:r>
              <a:rPr spc="-5" dirty="0"/>
              <a:t>е</a:t>
            </a:r>
            <a:r>
              <a:rPr spc="-25" dirty="0"/>
              <a:t>м</a:t>
            </a:r>
            <a:r>
              <a:rPr spc="-10" dirty="0"/>
              <a:t>и</a:t>
            </a:r>
            <a:r>
              <a:rPr spc="-5" dirty="0"/>
              <a:t>н</a:t>
            </a:r>
            <a:r>
              <a:rPr spc="-10" dirty="0"/>
              <a:t>а</a:t>
            </a:r>
            <a:r>
              <a:rPr spc="-5" dirty="0"/>
              <a:t>ро</a:t>
            </a:r>
            <a:r>
              <a:rPr dirty="0"/>
              <a:t>в</a:t>
            </a:r>
            <a:r>
              <a:rPr spc="30" dirty="0"/>
              <a:t> </a:t>
            </a:r>
            <a:r>
              <a:rPr spc="-15" dirty="0"/>
              <a:t>п</a:t>
            </a:r>
            <a:r>
              <a:rPr dirty="0"/>
              <a:t>о</a:t>
            </a:r>
            <a:r>
              <a:rPr spc="25" dirty="0"/>
              <a:t> </a:t>
            </a:r>
            <a:r>
              <a:rPr spc="-20" dirty="0"/>
              <a:t>реа</a:t>
            </a:r>
            <a:r>
              <a:rPr spc="-5" dirty="0"/>
              <a:t>л</a:t>
            </a:r>
            <a:r>
              <a:rPr spc="-20" dirty="0"/>
              <a:t>и</a:t>
            </a:r>
            <a:r>
              <a:rPr spc="-50" dirty="0"/>
              <a:t>з</a:t>
            </a:r>
            <a:r>
              <a:rPr spc="-20" dirty="0"/>
              <a:t>аци</a:t>
            </a:r>
            <a:r>
              <a:rPr dirty="0"/>
              <a:t>и</a:t>
            </a:r>
            <a:endParaRPr sz="1400">
              <a:latin typeface="Arial"/>
              <a:cs typeface="Arial"/>
            </a:endParaRPr>
          </a:p>
          <a:p>
            <a:pPr marL="2760980" marR="118110">
              <a:lnSpc>
                <a:spcPct val="102499"/>
              </a:lnSpc>
              <a:spcBef>
                <a:spcPts val="60"/>
              </a:spcBef>
            </a:pPr>
            <a:r>
              <a:rPr spc="-5" dirty="0"/>
              <a:t>Единой модели профориентации</a:t>
            </a:r>
            <a:r>
              <a:rPr spc="50" dirty="0"/>
              <a:t> </a:t>
            </a:r>
            <a:r>
              <a:rPr spc="-5" dirty="0"/>
              <a:t>на</a:t>
            </a:r>
            <a:r>
              <a:rPr spc="10" dirty="0"/>
              <a:t> </a:t>
            </a:r>
            <a:r>
              <a:rPr spc="-15" dirty="0"/>
              <a:t>основном </a:t>
            </a:r>
            <a:r>
              <a:rPr dirty="0"/>
              <a:t>и </a:t>
            </a:r>
            <a:r>
              <a:rPr spc="-200" dirty="0"/>
              <a:t> </a:t>
            </a:r>
            <a:r>
              <a:rPr spc="-10" dirty="0"/>
              <a:t>продвинутом</a:t>
            </a:r>
            <a:r>
              <a:rPr spc="10" dirty="0"/>
              <a:t> </a:t>
            </a:r>
            <a:r>
              <a:rPr spc="-15" dirty="0"/>
              <a:t>уровне.</a:t>
            </a:r>
          </a:p>
        </p:txBody>
      </p:sp>
      <p:sp>
        <p:nvSpPr>
          <p:cNvPr id="17" name="object 17"/>
          <p:cNvSpPr/>
          <p:nvPr/>
        </p:nvSpPr>
        <p:spPr>
          <a:xfrm>
            <a:off x="2987039" y="2417063"/>
            <a:ext cx="2682240" cy="589915"/>
          </a:xfrm>
          <a:custGeom>
            <a:avLst/>
            <a:gdLst/>
            <a:ahLst/>
            <a:cxnLst/>
            <a:rect l="l" t="t" r="r" b="b"/>
            <a:pathLst>
              <a:path w="2682240" h="589914">
                <a:moveTo>
                  <a:pt x="2560320" y="0"/>
                </a:moveTo>
                <a:lnTo>
                  <a:pt x="121920" y="0"/>
                </a:lnTo>
                <a:lnTo>
                  <a:pt x="74549" y="9626"/>
                </a:lnTo>
                <a:lnTo>
                  <a:pt x="35814" y="35839"/>
                </a:lnTo>
                <a:lnTo>
                  <a:pt x="9652" y="74637"/>
                </a:lnTo>
                <a:lnTo>
                  <a:pt x="0" y="122021"/>
                </a:lnTo>
                <a:lnTo>
                  <a:pt x="0" y="467410"/>
                </a:lnTo>
                <a:lnTo>
                  <a:pt x="9652" y="514781"/>
                </a:lnTo>
                <a:lnTo>
                  <a:pt x="35814" y="553580"/>
                </a:lnTo>
                <a:lnTo>
                  <a:pt x="74549" y="579793"/>
                </a:lnTo>
                <a:lnTo>
                  <a:pt x="121920" y="589432"/>
                </a:lnTo>
                <a:lnTo>
                  <a:pt x="2560320" y="589432"/>
                </a:lnTo>
                <a:lnTo>
                  <a:pt x="2607691" y="579793"/>
                </a:lnTo>
                <a:lnTo>
                  <a:pt x="2646426" y="553580"/>
                </a:lnTo>
                <a:lnTo>
                  <a:pt x="2672588" y="514781"/>
                </a:lnTo>
                <a:lnTo>
                  <a:pt x="2682240" y="467410"/>
                </a:lnTo>
                <a:lnTo>
                  <a:pt x="2682240" y="122021"/>
                </a:lnTo>
                <a:lnTo>
                  <a:pt x="2672588" y="74637"/>
                </a:lnTo>
                <a:lnTo>
                  <a:pt x="2646426" y="35839"/>
                </a:lnTo>
                <a:lnTo>
                  <a:pt x="2607691" y="9626"/>
                </a:lnTo>
                <a:lnTo>
                  <a:pt x="2560320" y="0"/>
                </a:lnTo>
                <a:close/>
              </a:path>
            </a:pathLst>
          </a:custGeom>
          <a:solidFill>
            <a:srgbClr val="FBED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094989" y="2471420"/>
            <a:ext cx="2223135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640" indent="-155575">
              <a:lnSpc>
                <a:spcPct val="100000"/>
              </a:lnSpc>
              <a:spcBef>
                <a:spcPts val="100"/>
              </a:spcBef>
              <a:buFont typeface="Microsoft Sans Serif"/>
              <a:buChar char="&gt;"/>
              <a:tabLst>
                <a:tab pos="168275" algn="l"/>
              </a:tabLst>
            </a:pPr>
            <a:r>
              <a:rPr sz="1400" b="1" dirty="0">
                <a:latin typeface="Arial"/>
                <a:cs typeface="Arial"/>
              </a:rPr>
              <a:t>10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000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человек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примут</a:t>
            </a:r>
            <a:r>
              <a:rPr sz="800" spc="2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очное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участие</a:t>
            </a:r>
            <a:endParaRPr sz="800">
              <a:latin typeface="Microsoft Sans Serif"/>
              <a:cs typeface="Microsoft Sans Serif"/>
            </a:endParaRPr>
          </a:p>
          <a:p>
            <a:pPr marL="167640" indent="-155575">
              <a:lnSpc>
                <a:spcPct val="100000"/>
              </a:lnSpc>
              <a:buFont typeface="Microsoft Sans Serif"/>
              <a:buChar char="&gt;"/>
              <a:tabLst>
                <a:tab pos="168275" algn="l"/>
              </a:tabLst>
            </a:pPr>
            <a:r>
              <a:rPr sz="1400" b="1" dirty="0">
                <a:latin typeface="Arial"/>
                <a:cs typeface="Arial"/>
              </a:rPr>
              <a:t>20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000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дистанционное.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502663" y="2071116"/>
            <a:ext cx="1362075" cy="935355"/>
          </a:xfrm>
          <a:custGeom>
            <a:avLst/>
            <a:gdLst/>
            <a:ahLst/>
            <a:cxnLst/>
            <a:rect l="l" t="t" r="r" b="b"/>
            <a:pathLst>
              <a:path w="1362075" h="935355">
                <a:moveTo>
                  <a:pt x="1240155" y="0"/>
                </a:moveTo>
                <a:lnTo>
                  <a:pt x="121793" y="0"/>
                </a:lnTo>
                <a:lnTo>
                  <a:pt x="74549" y="9613"/>
                </a:lnTo>
                <a:lnTo>
                  <a:pt x="35814" y="35801"/>
                </a:lnTo>
                <a:lnTo>
                  <a:pt x="9652" y="74561"/>
                </a:lnTo>
                <a:lnTo>
                  <a:pt x="0" y="121881"/>
                </a:lnTo>
                <a:lnTo>
                  <a:pt x="0" y="813333"/>
                </a:lnTo>
                <a:lnTo>
                  <a:pt x="9652" y="860666"/>
                </a:lnTo>
                <a:lnTo>
                  <a:pt x="35814" y="899414"/>
                </a:lnTo>
                <a:lnTo>
                  <a:pt x="74549" y="925601"/>
                </a:lnTo>
                <a:lnTo>
                  <a:pt x="121793" y="935215"/>
                </a:lnTo>
                <a:lnTo>
                  <a:pt x="1240155" y="935215"/>
                </a:lnTo>
                <a:lnTo>
                  <a:pt x="1287399" y="925601"/>
                </a:lnTo>
                <a:lnTo>
                  <a:pt x="1326134" y="899414"/>
                </a:lnTo>
                <a:lnTo>
                  <a:pt x="1352423" y="860666"/>
                </a:lnTo>
                <a:lnTo>
                  <a:pt x="1361948" y="813333"/>
                </a:lnTo>
                <a:lnTo>
                  <a:pt x="1361948" y="121881"/>
                </a:lnTo>
                <a:lnTo>
                  <a:pt x="1352423" y="74561"/>
                </a:lnTo>
                <a:lnTo>
                  <a:pt x="1326134" y="35801"/>
                </a:lnTo>
                <a:lnTo>
                  <a:pt x="1287399" y="9613"/>
                </a:lnTo>
                <a:lnTo>
                  <a:pt x="1240155" y="0"/>
                </a:lnTo>
                <a:close/>
              </a:path>
            </a:pathLst>
          </a:custGeom>
          <a:solidFill>
            <a:srgbClr val="CAEE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03628" y="2263851"/>
            <a:ext cx="513080" cy="6661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800" spc="-5" dirty="0">
                <a:latin typeface="Microsoft Sans Serif"/>
                <a:cs typeface="Microsoft Sans Serif"/>
              </a:rPr>
              <a:t>С</a:t>
            </a:r>
            <a:r>
              <a:rPr sz="800" spc="-35" dirty="0">
                <a:latin typeface="Microsoft Sans Serif"/>
                <a:cs typeface="Microsoft Sans Serif"/>
              </a:rPr>
              <a:t>З</a:t>
            </a:r>
            <a:r>
              <a:rPr sz="800" spc="-40" dirty="0">
                <a:latin typeface="Microsoft Sans Serif"/>
                <a:cs typeface="Microsoft Sans Serif"/>
              </a:rPr>
              <a:t>Ф</a:t>
            </a:r>
            <a:r>
              <a:rPr sz="800" spc="-35" dirty="0">
                <a:latin typeface="Microsoft Sans Serif"/>
                <a:cs typeface="Microsoft Sans Serif"/>
              </a:rPr>
              <a:t>О</a:t>
            </a:r>
            <a:r>
              <a:rPr sz="800" spc="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b="1" spc="-30" dirty="0">
                <a:latin typeface="Arial"/>
                <a:cs typeface="Arial"/>
              </a:rPr>
              <a:t>85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5" dirty="0">
                <a:latin typeface="Microsoft Sans Serif"/>
                <a:cs typeface="Microsoft Sans Serif"/>
              </a:rPr>
              <a:t>С</a:t>
            </a:r>
            <a:r>
              <a:rPr sz="800" spc="-40" dirty="0">
                <a:latin typeface="Microsoft Sans Serif"/>
                <a:cs typeface="Microsoft Sans Serif"/>
              </a:rPr>
              <a:t>Ф</a:t>
            </a:r>
            <a:r>
              <a:rPr sz="800" spc="-35" dirty="0">
                <a:latin typeface="Microsoft Sans Serif"/>
                <a:cs typeface="Microsoft Sans Serif"/>
              </a:rPr>
              <a:t>О</a:t>
            </a:r>
            <a:r>
              <a:rPr sz="800" spc="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b="1" spc="-30" dirty="0">
                <a:latin typeface="Arial"/>
                <a:cs typeface="Arial"/>
              </a:rPr>
              <a:t>114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25" dirty="0">
                <a:latin typeface="Microsoft Sans Serif"/>
                <a:cs typeface="Microsoft Sans Serif"/>
              </a:rPr>
              <a:t>ЮФ</a:t>
            </a:r>
            <a:r>
              <a:rPr sz="800" spc="-20" dirty="0">
                <a:latin typeface="Microsoft Sans Serif"/>
                <a:cs typeface="Microsoft Sans Serif"/>
              </a:rPr>
              <a:t>О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b="1" spc="-30" dirty="0">
                <a:latin typeface="Arial"/>
                <a:cs typeface="Arial"/>
              </a:rPr>
              <a:t>76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5" dirty="0">
                <a:latin typeface="Microsoft Sans Serif"/>
                <a:cs typeface="Microsoft Sans Serif"/>
              </a:rPr>
              <a:t>Ц</a:t>
            </a:r>
            <a:r>
              <a:rPr sz="800" spc="-40" dirty="0">
                <a:latin typeface="Microsoft Sans Serif"/>
                <a:cs typeface="Microsoft Sans Serif"/>
              </a:rPr>
              <a:t>Ф</a:t>
            </a:r>
            <a:r>
              <a:rPr sz="800" spc="-35" dirty="0">
                <a:latin typeface="Microsoft Sans Serif"/>
                <a:cs typeface="Microsoft Sans Serif"/>
              </a:rPr>
              <a:t>О</a:t>
            </a:r>
            <a:r>
              <a:rPr sz="800" dirty="0">
                <a:latin typeface="Microsoft Sans Serif"/>
                <a:cs typeface="Microsoft Sans Serif"/>
              </a:rPr>
              <a:t> -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b="1" spc="-30" dirty="0">
                <a:latin typeface="Arial"/>
                <a:cs typeface="Arial"/>
              </a:rPr>
              <a:t>103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50484" y="3092200"/>
            <a:ext cx="67945" cy="11112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600" b="1" spc="-5" dirty="0">
                <a:latin typeface="Arial"/>
                <a:cs typeface="Arial"/>
              </a:rPr>
              <a:t>8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40407" y="2263851"/>
            <a:ext cx="510540" cy="6661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800" spc="-5" dirty="0">
                <a:latin typeface="Microsoft Sans Serif"/>
                <a:cs typeface="Microsoft Sans Serif"/>
              </a:rPr>
              <a:t>С</a:t>
            </a:r>
            <a:r>
              <a:rPr sz="800" spc="-45" dirty="0">
                <a:latin typeface="Microsoft Sans Serif"/>
                <a:cs typeface="Microsoft Sans Serif"/>
              </a:rPr>
              <a:t>КФО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b="1" spc="-30" dirty="0">
                <a:latin typeface="Arial"/>
                <a:cs typeface="Arial"/>
              </a:rPr>
              <a:t>46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25" dirty="0">
                <a:latin typeface="Microsoft Sans Serif"/>
                <a:cs typeface="Microsoft Sans Serif"/>
              </a:rPr>
              <a:t>УФО</a:t>
            </a:r>
            <a:r>
              <a:rPr sz="800" spc="-3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35" dirty="0">
                <a:latin typeface="Microsoft Sans Serif"/>
                <a:cs typeface="Microsoft Sans Serif"/>
              </a:rPr>
              <a:t> </a:t>
            </a:r>
            <a:r>
              <a:rPr sz="800" b="1" spc="-30" dirty="0">
                <a:latin typeface="Arial"/>
                <a:cs typeface="Arial"/>
              </a:rPr>
              <a:t>34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25" dirty="0">
                <a:latin typeface="Microsoft Sans Serif"/>
                <a:cs typeface="Microsoft Sans Serif"/>
              </a:rPr>
              <a:t>ПФО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35" dirty="0">
                <a:latin typeface="Microsoft Sans Serif"/>
                <a:cs typeface="Microsoft Sans Serif"/>
              </a:rPr>
              <a:t> </a:t>
            </a:r>
            <a:r>
              <a:rPr sz="800" b="1" spc="-30" dirty="0">
                <a:latin typeface="Arial"/>
                <a:cs typeface="Arial"/>
              </a:rPr>
              <a:t>287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spc="-85" dirty="0">
                <a:latin typeface="Microsoft Sans Serif"/>
                <a:cs typeface="Microsoft Sans Serif"/>
              </a:rPr>
              <a:t>Д</a:t>
            </a:r>
            <a:r>
              <a:rPr sz="800" spc="-40" dirty="0">
                <a:latin typeface="Microsoft Sans Serif"/>
                <a:cs typeface="Microsoft Sans Serif"/>
              </a:rPr>
              <a:t>Ф</a:t>
            </a:r>
            <a:r>
              <a:rPr sz="800" spc="-35" dirty="0">
                <a:latin typeface="Microsoft Sans Serif"/>
                <a:cs typeface="Microsoft Sans Serif"/>
              </a:rPr>
              <a:t>О</a:t>
            </a:r>
            <a:r>
              <a:rPr sz="800" dirty="0">
                <a:latin typeface="Microsoft Sans Serif"/>
                <a:cs typeface="Microsoft Sans Serif"/>
              </a:rPr>
              <a:t> -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b="1" spc="-30" dirty="0">
                <a:latin typeface="Arial"/>
                <a:cs typeface="Arial"/>
              </a:rPr>
              <a:t>43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03628" y="2149246"/>
            <a:ext cx="7512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5" dirty="0">
                <a:latin typeface="Arial"/>
                <a:cs typeface="Arial"/>
              </a:rPr>
              <a:t>Региональные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40" y="123443"/>
            <a:ext cx="5558028" cy="30236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5820410" cy="3296920"/>
            <a:chOff x="0" y="0"/>
            <a:chExt cx="5820410" cy="32969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99643"/>
              <a:ext cx="4267199" cy="22387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26180" y="1266444"/>
              <a:ext cx="2093976" cy="18669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51204" y="1507235"/>
              <a:ext cx="1956816" cy="17891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1441</Words>
  <Application>Microsoft Office PowerPoint</Application>
  <PresentationFormat>Произвольный</PresentationFormat>
  <Paragraphs>190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MT</vt:lpstr>
      <vt:lpstr>Calibri</vt:lpstr>
      <vt:lpstr>Microsoft Sans Serif</vt:lpstr>
      <vt:lpstr>Tahoma</vt:lpstr>
      <vt:lpstr>Times New Roman</vt:lpstr>
      <vt:lpstr>Office Theme</vt:lpstr>
      <vt:lpstr>Основные цели развития Российской  Федерации  в области профориентации</vt:lpstr>
      <vt:lpstr>Национальный проект «Молодежь и дети»  2025-2030 гг.</vt:lpstr>
      <vt:lpstr>Федеральный проект «Все лучшее детям» 2025-2030 гг.</vt:lpstr>
      <vt:lpstr>Федеральный проект «Профессионалитет» 2025-2030 гг.</vt:lpstr>
      <vt:lpstr>Нормативные основания реализации  Единой модели профориентационной работы в ОО</vt:lpstr>
      <vt:lpstr>Основные задачи в текущем учебном году</vt:lpstr>
      <vt:lpstr>Построение сети школ - партнеров Единой модели профориентации</vt:lpstr>
      <vt:lpstr>Презентация PowerPoint</vt:lpstr>
      <vt:lpstr>Презентация PowerPoint</vt:lpstr>
      <vt:lpstr>Список опорных школ по реализации продвинутого уровня ЕМП в Московской области</vt:lpstr>
      <vt:lpstr>Список опорных школ по реализации продвинутого уровня ЕМП в Московской области</vt:lpstr>
      <vt:lpstr>Примерная программа семинаров опорных школ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«Билет в будущее»</dc:title>
  <dc:creator>Баранникова Наталья Борисовна</dc:creator>
  <cp:lastModifiedBy>Admin</cp:lastModifiedBy>
  <cp:revision>5</cp:revision>
  <dcterms:created xsi:type="dcterms:W3CDTF">2024-11-15T10:32:00Z</dcterms:created>
  <dcterms:modified xsi:type="dcterms:W3CDTF">2024-11-18T08:15:07Z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2024-11-15T00:00:00Z</vt:filetime>
  </property>
</Properties>
</file>